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3" r:id="rId16"/>
    <p:sldId id="274" r:id="rId17"/>
    <p:sldId id="275" r:id="rId18"/>
    <p:sldId id="276" r:id="rId19"/>
    <p:sldId id="277" r:id="rId20"/>
    <p:sldId id="270" r:id="rId21"/>
    <p:sldId id="271" r:id="rId22"/>
    <p:sldId id="272" r:id="rId23"/>
    <p:sldId id="278" r:id="rId24"/>
    <p:sldId id="279" r:id="rId25"/>
    <p:sldId id="280" r:id="rId26"/>
    <p:sldId id="281" r:id="rId27"/>
    <p:sldId id="282" r:id="rId28"/>
    <p:sldId id="283" r:id="rId29"/>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gmLSIglqaUqi6RJASUo7AyWwsq0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4C53713-2DB3-4E32-A525-24988B9F9FCD}">
  <a:tblStyle styleId="{14C53713-2DB3-4E32-A525-24988B9F9FCD}"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2" d="100"/>
          <a:sy n="102" d="100"/>
        </p:scale>
        <p:origin x="83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2075" y="744538"/>
            <a:ext cx="6615113"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es-419"/>
          </a:p>
        </p:txBody>
      </p:sp>
      <p:sp>
        <p:nvSpPr>
          <p:cNvPr id="4" name="Google Shape;4;n"/>
          <p:cNvSpPr txBox="1">
            <a:spLocks noGrp="1"/>
          </p:cNvSpPr>
          <p:nvPr>
            <p:ph type="body" idx="1"/>
          </p:nvPr>
        </p:nvSpPr>
        <p:spPr>
          <a:xfrm>
            <a:off x="679768" y="4715153"/>
            <a:ext cx="5438140" cy="4466987"/>
          </a:xfrm>
          <a:prstGeom prst="rect">
            <a:avLst/>
          </a:prstGeom>
          <a:noFill/>
          <a:ln>
            <a:noFill/>
          </a:ln>
        </p:spPr>
        <p:txBody>
          <a:bodyPr spcFirstLastPara="1" wrap="square" lIns="80262" tIns="80262" rIns="80262" bIns="80262"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
        <p:cNvGrpSpPr/>
        <p:nvPr/>
      </p:nvGrpSpPr>
      <p:grpSpPr>
        <a:xfrm>
          <a:off x="0" y="0"/>
          <a:ext cx="0" cy="0"/>
          <a:chOff x="0" y="0"/>
          <a:chExt cx="0" cy="0"/>
        </a:xfrm>
      </p:grpSpPr>
      <p:sp>
        <p:nvSpPr>
          <p:cNvPr id="8" name="Google Shape;8;p1: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9" name="Google Shape;9;p1: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Encuesta Nacional acerca del Trabajo docente y la IAGen. Informe de avance al 27/07/2026 (Primer borrador). Investigación del Instituto de Investigaciones Pedagógicas “Marina Vilte” (CTERA) sobre las reconfiguraciones del trabajo docente frente a la IA Generativa en Argentina.</a:t>
            </a:r>
            <a:endParaRPr/>
          </a:p>
        </p:txBody>
      </p:sp>
      <p:sp>
        <p:nvSpPr>
          <p:cNvPr id="10" name="Google Shape;10;p1: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a:t>
            </a:fld>
            <a:endParaRPr sz="1600">
              <a:solidFill>
                <a:schemeClr val="dk1"/>
              </a:solidFill>
              <a:latin typeface="Calibri"/>
              <a:ea typeface="Calibri"/>
              <a:cs typeface="Calibri"/>
              <a:sym typeface="Calibri"/>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10: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225" name="Google Shape;225;p10: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Por niveles: una amplia mayoría de Inicial (92,1%) usa hasta 3 horas reloj semanales de IA, y de ese porcentaje un 60,4% menos de 1 hora semanal. En Secundario quienes usan menos de una hora es cercano al 45%; en Primario y Superior No Universitario alrededor del 47%.</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En el uso intensivo (3 a 9 horas reloj semanales): casi 19% en Superior (nivel con docentes que se desplazan entre múltiples instituciones y cursos, con gran sobrecarga), casi 12% en Secundario y 12,6% en Primario.</a:t>
            </a:r>
            <a:endParaRPr/>
          </a:p>
        </p:txBody>
      </p:sp>
      <p:sp>
        <p:nvSpPr>
          <p:cNvPr id="226" name="Google Shape;226;p10: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10</a:t>
            </a:fld>
            <a:endParaRPr sz="1600">
              <a:solidFill>
                <a:schemeClr val="dk1"/>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11: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260" name="Google Shape;260;p11: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Entre quienes usan IAGen, mayoritariamente utilizan varias aplicaciones basadas en grandes modelos de lenguaje (LLM) y sólo un 17% utiliza uno solo. Los principales asistentes: ChatGPT (70,4%), Gemini (47,3%), la IAGen presente en el buscador de Google (39,9%) y Canva AI (34,9%).</a:t>
            </a:r>
            <a:endParaRPr/>
          </a:p>
        </p:txBody>
      </p:sp>
      <p:sp>
        <p:nvSpPr>
          <p:cNvPr id="261" name="Google Shape;261;p11: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11</a:t>
            </a:fld>
            <a:endParaRPr sz="1600">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2: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290" name="Google Shape;290;p12: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Si bien la gran mayoría (79,6%) usa asistentes de IAGen con acceso “gratuito” ofrecido por las plataformas, hay un 17% que utiliza alguna versión arancelada, dentro de los cuales un 15% paga de su propio bolsillo ese acceso. Es objetable esta supuesta “gratuidad” en tanto está supeditada al uso que realizan las plataformas corporativas, entrenando el modelo de IA sobre la base de datos generados por las y los propios trabajadores.</a:t>
            </a:r>
            <a:endParaRPr/>
          </a:p>
        </p:txBody>
      </p:sp>
      <p:sp>
        <p:nvSpPr>
          <p:cNvPr id="291" name="Google Shape;291;p12: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12</a:t>
            </a:fld>
            <a:endParaRPr sz="1600">
              <a:solidFill>
                <a:schemeClr val="dk1"/>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Google Shape;312;p13: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313" name="Google Shape;313;p13: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Actividades del proceso de trabajo docente donde se usan asistentes: armado de actividades para el desarrollo de clases (55,2%); elaborar y/o adaptar materiales pedagógicos (50,4%); crear ilustraciones y/o producir audios o videos (49,9%); buscar información y/o elaborar resúmenes (34,3%); organizar recursos didácticos y planificar clases (30%). Son actividades indispensables del proceso de enseñanza, dentro y fuera del aula.</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Diferencias por nivel: armado de actividades 59% en Secundario y 43% en Inicial; planificación con más frecuencia en Primaria, Secundaria y Superior (30%); elaboración de informes pedagógicos con mayor frecuencia en Primario (24%).</a:t>
            </a:r>
            <a:endParaRPr/>
          </a:p>
        </p:txBody>
      </p:sp>
      <p:sp>
        <p:nvSpPr>
          <p:cNvPr id="314" name="Google Shape;314;p13: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13</a:t>
            </a:fld>
            <a:endParaRPr sz="1600">
              <a:solidFill>
                <a:schemeClr val="dk1"/>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4"/>
        <p:cNvGrpSpPr/>
        <p:nvPr/>
      </p:nvGrpSpPr>
      <p:grpSpPr>
        <a:xfrm>
          <a:off x="0" y="0"/>
          <a:ext cx="0" cy="0"/>
          <a:chOff x="0" y="0"/>
          <a:chExt cx="0" cy="0"/>
        </a:xfrm>
      </p:grpSpPr>
      <p:sp>
        <p:nvSpPr>
          <p:cNvPr id="345" name="Google Shape;345;p14: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346" name="Google Shape;346;p14: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Entre quienes respondieron no utilizar IAGen para su trabajo docente, los principales motivos son la percepción de reducción del pensamiento crítico (47,3%) y la disminución de la creatividad (42%), sosteniendo una distancia crítica respecto de los asistentes. Sólo un 24,1% manifiesta no usarlos por falta de formación suficiente para su uso en el ámbito laboral.</a:t>
            </a:r>
            <a:endParaRPr/>
          </a:p>
        </p:txBody>
      </p:sp>
      <p:sp>
        <p:nvSpPr>
          <p:cNvPr id="347" name="Google Shape;347;p14: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14</a:t>
            </a:fld>
            <a:endParaRPr sz="1600">
              <a:solidFill>
                <a:schemeClr val="dk1"/>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4"/>
        <p:cNvGrpSpPr/>
        <p:nvPr/>
      </p:nvGrpSpPr>
      <p:grpSpPr>
        <a:xfrm>
          <a:off x="0" y="0"/>
          <a:ext cx="0" cy="0"/>
          <a:chOff x="0" y="0"/>
          <a:chExt cx="0" cy="0"/>
        </a:xfrm>
      </p:grpSpPr>
      <p:sp>
        <p:nvSpPr>
          <p:cNvPr id="445" name="Google Shape;445;p18: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446" name="Google Shape;446;p18: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447" name="Google Shape;447;p18: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15</a:t>
            </a:fld>
            <a:endParaRPr sz="1600">
              <a:solidFill>
                <a:schemeClr val="dk1"/>
              </a:solidFill>
              <a:latin typeface="Calibri"/>
              <a:ea typeface="Calibri"/>
              <a:cs typeface="Calibri"/>
              <a:sym typeface="Calibri"/>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0"/>
        <p:cNvGrpSpPr/>
        <p:nvPr/>
      </p:nvGrpSpPr>
      <p:grpSpPr>
        <a:xfrm>
          <a:off x="0" y="0"/>
          <a:ext cx="0" cy="0"/>
          <a:chOff x="0" y="0"/>
          <a:chExt cx="0" cy="0"/>
        </a:xfrm>
      </p:grpSpPr>
      <p:sp>
        <p:nvSpPr>
          <p:cNvPr id="461" name="Google Shape;461;p19: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462" name="Google Shape;462;p19: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Resulta significativo el porcentaje de docentes que manifiesta contar con experiencia previa en el uso de la IAGen (62%). A la vez, casi un 58% no ha tenido formación en el uso de la IAGen, y del 35% que realizó alguna formación, lo hizo por fuera de su jornada laboral. Mayoritariamente, la docencia considera que necesita mayor formación en este campo (92%).</a:t>
            </a:r>
            <a:endParaRPr/>
          </a:p>
        </p:txBody>
      </p:sp>
      <p:sp>
        <p:nvSpPr>
          <p:cNvPr id="463" name="Google Shape;463;p19: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16</a:t>
            </a:fld>
            <a:endParaRPr sz="1600">
              <a:solidFill>
                <a:schemeClr val="dk1"/>
              </a:solidFill>
              <a:latin typeface="Calibri"/>
              <a:ea typeface="Calibri"/>
              <a:cs typeface="Calibri"/>
              <a:sym typeface="Calibri"/>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p20: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487" name="Google Shape;487;p20: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 cuanto al equipamiento, más de la mitad (50,5%) trabaja principalmente con recursos técnicos propios, mientras que casi un 39% no cuenta con equipamiento suficiente para interactuar con la IA, siendo escasos o inexistentes los recursos provistos por el Estado Nacional (2,7%).</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Esta situación expone que el trabajo docente se ejerce, en la mayoría de los casos, en condiciones de falta de insumos materiales, equipamiento y formación. Es el propio colectivo docente quien dispone recursos personales, absorbiendo una obligación que corresponde garantizar al Estado. Un salario docente que además perdió poder adquisitivo: los salarios reales disminuyeron entre un 24,2% y casi un 35% durante el gobierno de Milei, el nivel más bajo en los últimos 30 años.</a:t>
            </a:r>
            <a:endParaRPr/>
          </a:p>
        </p:txBody>
      </p:sp>
      <p:sp>
        <p:nvSpPr>
          <p:cNvPr id="488" name="Google Shape;488;p20: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17</a:t>
            </a:fld>
            <a:endParaRPr sz="1600">
              <a:solidFill>
                <a:schemeClr val="dk1"/>
              </a:solidFill>
              <a:latin typeface="Calibri"/>
              <a:ea typeface="Calibri"/>
              <a:cs typeface="Calibri"/>
              <a:sym typeface="Calibri"/>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21: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510" name="Google Shape;510;p21: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511" name="Google Shape;511;p21: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18</a:t>
            </a:fld>
            <a:endParaRPr sz="1600">
              <a:solidFill>
                <a:schemeClr val="dk1"/>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4"/>
        <p:cNvGrpSpPr/>
        <p:nvPr/>
      </p:nvGrpSpPr>
      <p:grpSpPr>
        <a:xfrm>
          <a:off x="0" y="0"/>
          <a:ext cx="0" cy="0"/>
          <a:chOff x="0" y="0"/>
          <a:chExt cx="0" cy="0"/>
        </a:xfrm>
      </p:grpSpPr>
      <p:sp>
        <p:nvSpPr>
          <p:cNvPr id="525" name="Google Shape;525;p22: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526" name="Google Shape;526;p22: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 cuanto a la existencia de espacios institucionales de participación, casi un 66% respondió no contar con este tipo de ámbitos en su lugar de trabajo (aún mayor en primario: 68,1%).</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Al consultar por espacios de intercambio sobre ejes del proceso de trabajo —qué programas/asistentes de IA se usarán; cómo se usarán; qué contenidos se abordarán; qué criterio para diseñarlos o adaptarlos; qué resguardo, uso y privacidad de los datos— la docencia manifestó mayoritariamente que no existe participación en ninguna de estas definiciones.</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El desafío implica reflexionar colectivamente estrategias que pongan en tensión lo naturalizado frente a la IA, exigiendo el efectivo funcionamiento de los ámbitos de participación gremial (Paritaria Nacional Docente) para disputar las condiciones y la organización del trabajo docente y su direccionalidad político-pedagógica.</a:t>
            </a:r>
            <a:endParaRPr/>
          </a:p>
        </p:txBody>
      </p:sp>
      <p:sp>
        <p:nvSpPr>
          <p:cNvPr id="527" name="Google Shape;527;p22: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19</a:t>
            </a:fld>
            <a:endParaRPr sz="1600">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
        <p:cNvGrpSpPr/>
        <p:nvPr/>
      </p:nvGrpSpPr>
      <p:grpSpPr>
        <a:xfrm>
          <a:off x="0" y="0"/>
          <a:ext cx="0" cy="0"/>
          <a:chOff x="0" y="0"/>
          <a:chExt cx="0" cy="0"/>
        </a:xfrm>
      </p:grpSpPr>
      <p:sp>
        <p:nvSpPr>
          <p:cNvPr id="26" name="Google Shape;26;p2: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27" name="Google Shape;27;p2: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28" name="Google Shape;28;p2: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a:t>
            </a:fld>
            <a:endParaRPr sz="1600">
              <a:solidFill>
                <a:schemeClr val="dk1"/>
              </a:solidFill>
              <a:latin typeface="Calibri"/>
              <a:ea typeface="Calibri"/>
              <a:cs typeface="Calibri"/>
              <a:sym typeface="Calibri"/>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15: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371" name="Google Shape;371;p15: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372" name="Google Shape;372;p15: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20</a:t>
            </a:fld>
            <a:endParaRPr sz="1600">
              <a:solidFill>
                <a:schemeClr val="dk1"/>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16: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387" name="Google Shape;387;p16: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Las y los educadores consultados encuentran mayoritariamente (80%) ventajas al usar aplicaciones o asistentes de IA. Se destaca el aporte de nuevas posibilidades para desarrollar materiales didácticos (72%), la ayuda para procesar información (49%), el ahorro de tiempo (47%) y la simplificación de las tareas (46%).</a:t>
            </a:r>
            <a:endParaRPr/>
          </a:p>
        </p:txBody>
      </p:sp>
      <p:sp>
        <p:nvSpPr>
          <p:cNvPr id="388" name="Google Shape;388;p16: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21</a:t>
            </a:fld>
            <a:endParaRPr sz="1600">
              <a:solidFill>
                <a:schemeClr val="dk1"/>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p17: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417" name="Google Shape;417;p17: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 relación a las desventajas, las respuestas se distribuyen más uniformemente: un 51% percibe desventajas y un 49% declara no encontrar desventajas o limitaciones. Entre las principales desventajas: disminución del pensamiento crítico (57%), disminución de la originalidad o creatividad (51%), falta de confiabilidad de las herramientas (49%) y sesgos en el procesamiento de la información (37%).</a:t>
            </a:r>
            <a:endParaRPr/>
          </a:p>
        </p:txBody>
      </p:sp>
      <p:sp>
        <p:nvSpPr>
          <p:cNvPr id="418" name="Google Shape;418;p17: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22</a:t>
            </a:fld>
            <a:endParaRPr sz="1600">
              <a:solidFill>
                <a:schemeClr val="dk1"/>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4"/>
        <p:cNvGrpSpPr/>
        <p:nvPr/>
      </p:nvGrpSpPr>
      <p:grpSpPr>
        <a:xfrm>
          <a:off x="0" y="0"/>
          <a:ext cx="0" cy="0"/>
          <a:chOff x="0" y="0"/>
          <a:chExt cx="0" cy="0"/>
        </a:xfrm>
      </p:grpSpPr>
      <p:sp>
        <p:nvSpPr>
          <p:cNvPr id="545" name="Google Shape;545;p23: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546" name="Google Shape;546;p23: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547" name="Google Shape;547;p23: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23</a:t>
            </a:fld>
            <a:endParaRPr sz="1600">
              <a:solidFill>
                <a:schemeClr val="dk1"/>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p24: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562" name="Google Shape;562;p24: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Un 90% considera que la utilización de la IA presenta desafíos éticos. Los más recurrentes: disminución en el desarrollo de habilidades cognitivas (67%); vulneración del resguardo de datos personales o información sensible (49,5%); riesgo de perjudicar el desarrollo en las adolescencias (43,5%) y las infancias (41,1%); agudización de la desigualdad por la asimetría en el manejo de la tecnología (40,5%); reducción de la soberanía cognitiva (40%); subjetividades condicionadas por los algoritmos (38,7%); violación a la propiedad intelectual (38,2%); apropiación por las corporaciones de los saberes construidos por las y los trabajadores de la educación (35,1%); incremento del impacto ambiental (35%); y sesgos que refuerzan y amplifican desigualdades —patriarcal, racista, clasista, entre otros— (32%). Sólo un 10% no considera que presente desafíos éticos.</a:t>
            </a:r>
            <a:endParaRPr/>
          </a:p>
        </p:txBody>
      </p:sp>
      <p:sp>
        <p:nvSpPr>
          <p:cNvPr id="563" name="Google Shape;563;p24: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24</a:t>
            </a:fld>
            <a:endParaRPr sz="1600">
              <a:solidFill>
                <a:schemeClr val="dk1"/>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p25: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618" name="Google Shape;618;p25: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619" name="Google Shape;619;p25: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25</a:t>
            </a:fld>
            <a:endParaRPr sz="1600">
              <a:solidFill>
                <a:schemeClr val="dk1"/>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2"/>
        <p:cNvGrpSpPr/>
        <p:nvPr/>
      </p:nvGrpSpPr>
      <p:grpSpPr>
        <a:xfrm>
          <a:off x="0" y="0"/>
          <a:ext cx="0" cy="0"/>
          <a:chOff x="0" y="0"/>
          <a:chExt cx="0" cy="0"/>
        </a:xfrm>
      </p:grpSpPr>
      <p:sp>
        <p:nvSpPr>
          <p:cNvPr id="633" name="Google Shape;633;p26: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634" name="Google Shape;634;p26: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dirty="0">
                <a:solidFill>
                  <a:schemeClr val="dk1"/>
                </a:solidFill>
                <a:latin typeface="Calibri"/>
                <a:ea typeface="Calibri"/>
                <a:cs typeface="Calibri"/>
                <a:sym typeface="Calibri"/>
              </a:rPr>
              <a:t>Casi un 70% </a:t>
            </a:r>
            <a:r>
              <a:rPr lang="en-US" dirty="0" err="1">
                <a:solidFill>
                  <a:schemeClr val="dk1"/>
                </a:solidFill>
                <a:latin typeface="Calibri"/>
                <a:ea typeface="Calibri"/>
                <a:cs typeface="Calibri"/>
                <a:sym typeface="Calibri"/>
              </a:rPr>
              <a:t>declara</a:t>
            </a:r>
            <a:r>
              <a:rPr lang="en-US" dirty="0">
                <a:solidFill>
                  <a:schemeClr val="dk1"/>
                </a:solidFill>
                <a:latin typeface="Calibri"/>
                <a:ea typeface="Calibri"/>
                <a:cs typeface="Calibri"/>
                <a:sym typeface="Calibri"/>
              </a:rPr>
              <a:t> que </a:t>
            </a:r>
            <a:r>
              <a:rPr lang="en-US" dirty="0" err="1">
                <a:solidFill>
                  <a:schemeClr val="dk1"/>
                </a:solidFill>
                <a:latin typeface="Calibri"/>
                <a:ea typeface="Calibri"/>
                <a:cs typeface="Calibri"/>
                <a:sym typeface="Calibri"/>
              </a:rPr>
              <a:t>el</a:t>
            </a:r>
            <a:r>
              <a:rPr lang="en-US" dirty="0">
                <a:solidFill>
                  <a:schemeClr val="dk1"/>
                </a:solidFill>
                <a:latin typeface="Calibri"/>
                <a:ea typeface="Calibri"/>
                <a:cs typeface="Calibri"/>
                <a:sym typeface="Calibri"/>
              </a:rPr>
              <a:t> principal </a:t>
            </a:r>
            <a:r>
              <a:rPr lang="en-US" dirty="0" err="1">
                <a:solidFill>
                  <a:schemeClr val="dk1"/>
                </a:solidFill>
                <a:latin typeface="Calibri"/>
                <a:ea typeface="Calibri"/>
                <a:cs typeface="Calibri"/>
                <a:sym typeface="Calibri"/>
              </a:rPr>
              <a:t>rol</a:t>
            </a:r>
            <a:r>
              <a:rPr lang="en-US" dirty="0">
                <a:solidFill>
                  <a:schemeClr val="dk1"/>
                </a:solidFill>
                <a:latin typeface="Calibri"/>
                <a:ea typeface="Calibri"/>
                <a:cs typeface="Calibri"/>
                <a:sym typeface="Calibri"/>
              </a:rPr>
              <a:t> del Estado es regular </a:t>
            </a:r>
            <a:r>
              <a:rPr lang="en-US" dirty="0" err="1">
                <a:solidFill>
                  <a:schemeClr val="dk1"/>
                </a:solidFill>
                <a:latin typeface="Calibri"/>
                <a:ea typeface="Calibri"/>
                <a:cs typeface="Calibri"/>
                <a:sym typeface="Calibri"/>
              </a:rPr>
              <a:t>el</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uso</a:t>
            </a:r>
            <a:r>
              <a:rPr lang="en-US" dirty="0">
                <a:solidFill>
                  <a:schemeClr val="dk1"/>
                </a:solidFill>
                <a:latin typeface="Calibri"/>
                <a:ea typeface="Calibri"/>
                <a:cs typeface="Calibri"/>
                <a:sym typeface="Calibri"/>
              </a:rPr>
              <a:t> de la </a:t>
            </a:r>
            <a:r>
              <a:rPr lang="en-US" dirty="0" err="1">
                <a:solidFill>
                  <a:schemeClr val="dk1"/>
                </a:solidFill>
                <a:latin typeface="Calibri"/>
                <a:ea typeface="Calibri"/>
                <a:cs typeface="Calibri"/>
                <a:sym typeface="Calibri"/>
              </a:rPr>
              <a:t>IAGen</a:t>
            </a:r>
            <a:r>
              <a:rPr lang="en-US" dirty="0">
                <a:solidFill>
                  <a:schemeClr val="dk1"/>
                </a:solidFill>
                <a:latin typeface="Calibri"/>
                <a:ea typeface="Calibri"/>
                <a:cs typeface="Calibri"/>
                <a:sym typeface="Calibri"/>
              </a:rPr>
              <a:t> para </a:t>
            </a:r>
            <a:r>
              <a:rPr lang="en-US" dirty="0" err="1">
                <a:solidFill>
                  <a:schemeClr val="dk1"/>
                </a:solidFill>
                <a:latin typeface="Calibri"/>
                <a:ea typeface="Calibri"/>
                <a:cs typeface="Calibri"/>
                <a:sym typeface="Calibri"/>
              </a:rPr>
              <a:t>proteger</a:t>
            </a:r>
            <a:r>
              <a:rPr lang="en-US" dirty="0">
                <a:solidFill>
                  <a:schemeClr val="dk1"/>
                </a:solidFill>
                <a:latin typeface="Calibri"/>
                <a:ea typeface="Calibri"/>
                <a:cs typeface="Calibri"/>
                <a:sym typeface="Calibri"/>
              </a:rPr>
              <a:t> derechos y </a:t>
            </a:r>
            <a:r>
              <a:rPr lang="en-US" dirty="0" err="1">
                <a:solidFill>
                  <a:schemeClr val="dk1"/>
                </a:solidFill>
                <a:latin typeface="Calibri"/>
                <a:ea typeface="Calibri"/>
                <a:cs typeface="Calibri"/>
                <a:sym typeface="Calibri"/>
              </a:rPr>
              <a:t>garantizar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entornos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digitales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seguros</a:t>
            </a:r>
            <a:r>
              <a:rPr lang="en-US" dirty="0">
                <a:solidFill>
                  <a:schemeClr val="dk1"/>
                </a:solidFill>
                <a:latin typeface="Calibri"/>
                <a:ea typeface="Calibri"/>
                <a:cs typeface="Calibri"/>
                <a:sym typeface="Calibri"/>
              </a:rPr>
              <a:t>. Un 62,6% </a:t>
            </a:r>
            <a:r>
              <a:rPr lang="en-US" dirty="0" err="1">
                <a:solidFill>
                  <a:schemeClr val="dk1"/>
                </a:solidFill>
                <a:latin typeface="Calibri"/>
                <a:ea typeface="Calibri"/>
                <a:cs typeface="Calibri"/>
                <a:sym typeface="Calibri"/>
              </a:rPr>
              <a:t>considera</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prioritario</a:t>
            </a:r>
            <a:r>
              <a:rPr lang="en-US" dirty="0">
                <a:solidFill>
                  <a:schemeClr val="dk1"/>
                </a:solidFill>
                <a:latin typeface="Calibri"/>
                <a:ea typeface="Calibri"/>
                <a:cs typeface="Calibri"/>
                <a:sym typeface="Calibri"/>
              </a:rPr>
              <a:t> que </a:t>
            </a:r>
            <a:r>
              <a:rPr lang="en-US" dirty="0" err="1">
                <a:solidFill>
                  <a:schemeClr val="dk1"/>
                </a:solidFill>
                <a:latin typeface="Calibri"/>
                <a:ea typeface="Calibri"/>
                <a:cs typeface="Calibri"/>
                <a:sym typeface="Calibri"/>
              </a:rPr>
              <a:t>el</a:t>
            </a:r>
            <a:r>
              <a:rPr lang="en-US" dirty="0">
                <a:solidFill>
                  <a:schemeClr val="dk1"/>
                </a:solidFill>
                <a:latin typeface="Calibri"/>
                <a:ea typeface="Calibri"/>
                <a:cs typeface="Calibri"/>
                <a:sym typeface="Calibri"/>
              </a:rPr>
              <a:t> Estado supervise </a:t>
            </a:r>
            <a:r>
              <a:rPr lang="en-US" dirty="0" err="1">
                <a:solidFill>
                  <a:schemeClr val="dk1"/>
                </a:solidFill>
                <a:latin typeface="Calibri"/>
                <a:ea typeface="Calibri"/>
                <a:cs typeface="Calibri"/>
                <a:sym typeface="Calibri"/>
              </a:rPr>
              <a:t>los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entornos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digitales</a:t>
            </a:r>
            <a:r>
              <a:rPr lang="en-US" dirty="0">
                <a:solidFill>
                  <a:schemeClr val="dk1"/>
                </a:solidFill>
                <a:latin typeface="Calibri"/>
                <a:ea typeface="Calibri"/>
                <a:cs typeface="Calibri"/>
                <a:sym typeface="Calibri"/>
              </a:rPr>
              <a:t> para </a:t>
            </a:r>
            <a:r>
              <a:rPr lang="en-US" dirty="0" err="1">
                <a:solidFill>
                  <a:schemeClr val="dk1"/>
                </a:solidFill>
                <a:latin typeface="Calibri"/>
                <a:ea typeface="Calibri"/>
                <a:cs typeface="Calibri"/>
                <a:sym typeface="Calibri"/>
              </a:rPr>
              <a:t>proteger</a:t>
            </a:r>
            <a:r>
              <a:rPr lang="en-US" dirty="0">
                <a:solidFill>
                  <a:schemeClr val="dk1"/>
                </a:solidFill>
                <a:latin typeface="Calibri"/>
                <a:ea typeface="Calibri"/>
                <a:cs typeface="Calibri"/>
                <a:sym typeface="Calibri"/>
              </a:rPr>
              <a:t> a </a:t>
            </a:r>
            <a:r>
              <a:rPr lang="en-US" dirty="0" err="1">
                <a:solidFill>
                  <a:schemeClr val="dk1"/>
                </a:solidFill>
                <a:latin typeface="Calibri"/>
                <a:ea typeface="Calibri"/>
                <a:cs typeface="Calibri"/>
                <a:sym typeface="Calibri"/>
              </a:rPr>
              <a:t>infancias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adolescencias</a:t>
            </a:r>
            <a:r>
              <a:rPr lang="en-US" dirty="0">
                <a:solidFill>
                  <a:schemeClr val="dk1"/>
                </a:solidFill>
                <a:latin typeface="Calibri"/>
                <a:ea typeface="Calibri"/>
                <a:cs typeface="Calibri"/>
                <a:sym typeface="Calibri"/>
              </a:rPr>
              <a:t>; un 41% </a:t>
            </a:r>
            <a:r>
              <a:rPr lang="en-US" dirty="0" err="1">
                <a:solidFill>
                  <a:schemeClr val="dk1"/>
                </a:solidFill>
                <a:latin typeface="Calibri"/>
                <a:ea typeface="Calibri"/>
                <a:cs typeface="Calibri"/>
                <a:sym typeface="Calibri"/>
              </a:rPr>
              <a:t>considera</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imprescindible</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garantizar</a:t>
            </a:r>
            <a:r>
              <a:rPr lang="en-US" dirty="0">
                <a:solidFill>
                  <a:schemeClr val="dk1"/>
                </a:solidFill>
                <a:latin typeface="Calibri"/>
                <a:ea typeface="Calibri"/>
                <a:cs typeface="Calibri"/>
                <a:sym typeface="Calibri"/>
              </a:rPr>
              <a:t> un </a:t>
            </a:r>
            <a:r>
              <a:rPr lang="en-US" dirty="0" err="1">
                <a:solidFill>
                  <a:schemeClr val="dk1"/>
                </a:solidFill>
                <a:latin typeface="Calibri"/>
                <a:ea typeface="Calibri"/>
                <a:cs typeface="Calibri"/>
                <a:sym typeface="Calibri"/>
              </a:rPr>
              <a:t>acceso</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democrático</a:t>
            </a:r>
            <a:r>
              <a:rPr lang="en-US" dirty="0">
                <a:solidFill>
                  <a:schemeClr val="dk1"/>
                </a:solidFill>
                <a:latin typeface="Calibri"/>
                <a:ea typeface="Calibri"/>
                <a:cs typeface="Calibri"/>
                <a:sym typeface="Calibri"/>
              </a:rPr>
              <a:t> e </a:t>
            </a:r>
            <a:r>
              <a:rPr lang="en-US" dirty="0" err="1">
                <a:solidFill>
                  <a:schemeClr val="dk1"/>
                </a:solidFill>
                <a:latin typeface="Calibri"/>
                <a:ea typeface="Calibri"/>
                <a:cs typeface="Calibri"/>
                <a:sym typeface="Calibri"/>
              </a:rPr>
              <a:t>igualitario</a:t>
            </a:r>
            <a:r>
              <a:rPr lang="en-US" dirty="0">
                <a:solidFill>
                  <a:schemeClr val="dk1"/>
                </a:solidFill>
                <a:latin typeface="Calibri"/>
                <a:ea typeface="Calibri"/>
                <a:cs typeface="Calibri"/>
                <a:sym typeface="Calibri"/>
              </a:rPr>
              <a:t>; un 40,1% </a:t>
            </a:r>
            <a:r>
              <a:rPr lang="en-US" dirty="0" err="1">
                <a:solidFill>
                  <a:schemeClr val="dk1"/>
                </a:solidFill>
                <a:latin typeface="Calibri"/>
                <a:ea typeface="Calibri"/>
                <a:cs typeface="Calibri"/>
                <a:sym typeface="Calibri"/>
              </a:rPr>
              <a:t>señala</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financiar</a:t>
            </a:r>
            <a:r>
              <a:rPr lang="en-US" dirty="0">
                <a:solidFill>
                  <a:schemeClr val="dk1"/>
                </a:solidFill>
                <a:latin typeface="Calibri"/>
                <a:ea typeface="Calibri"/>
                <a:cs typeface="Calibri"/>
                <a:sym typeface="Calibri"/>
              </a:rPr>
              <a:t> e </a:t>
            </a:r>
            <a:r>
              <a:rPr lang="en-US" dirty="0" err="1">
                <a:solidFill>
                  <a:schemeClr val="dk1"/>
                </a:solidFill>
                <a:latin typeface="Calibri"/>
                <a:ea typeface="Calibri"/>
                <a:cs typeface="Calibri"/>
                <a:sym typeface="Calibri"/>
              </a:rPr>
              <a:t>investigar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el</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desarrollo</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nacional</a:t>
            </a:r>
            <a:r>
              <a:rPr lang="en-US" dirty="0">
                <a:solidFill>
                  <a:schemeClr val="dk1"/>
                </a:solidFill>
                <a:latin typeface="Calibri"/>
                <a:ea typeface="Calibri"/>
                <a:cs typeface="Calibri"/>
                <a:sym typeface="Calibri"/>
              </a:rPr>
              <a:t>; y un 38% </a:t>
            </a:r>
            <a:r>
              <a:rPr lang="en-US" dirty="0" err="1">
                <a:solidFill>
                  <a:schemeClr val="dk1"/>
                </a:solidFill>
                <a:latin typeface="Calibri"/>
                <a:ea typeface="Calibri"/>
                <a:cs typeface="Calibri"/>
                <a:sym typeface="Calibri"/>
              </a:rPr>
              <a:t>considera</a:t>
            </a:r>
            <a:r>
              <a:rPr lang="en-US" dirty="0">
                <a:solidFill>
                  <a:schemeClr val="dk1"/>
                </a:solidFill>
                <a:latin typeface="Calibri"/>
                <a:ea typeface="Calibri"/>
                <a:cs typeface="Calibri"/>
                <a:sym typeface="Calibri"/>
              </a:rPr>
              <a:t> fundamental </a:t>
            </a:r>
            <a:r>
              <a:rPr lang="en-US" dirty="0" err="1">
                <a:solidFill>
                  <a:schemeClr val="dk1"/>
                </a:solidFill>
                <a:latin typeface="Calibri"/>
                <a:ea typeface="Calibri"/>
                <a:cs typeface="Calibri"/>
                <a:sym typeface="Calibri"/>
              </a:rPr>
              <a:t>diseñar</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políticas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públicas</a:t>
            </a:r>
            <a:r>
              <a:rPr lang="en-US" dirty="0">
                <a:solidFill>
                  <a:schemeClr val="dk1"/>
                </a:solidFill>
                <a:latin typeface="Calibri"/>
                <a:ea typeface="Calibri"/>
                <a:cs typeface="Calibri"/>
                <a:sym typeface="Calibri"/>
              </a:rPr>
              <a:t> que </a:t>
            </a:r>
            <a:r>
              <a:rPr lang="en-US" dirty="0" err="1">
                <a:solidFill>
                  <a:schemeClr val="dk1"/>
                </a:solidFill>
                <a:latin typeface="Calibri"/>
                <a:ea typeface="Calibri"/>
                <a:cs typeface="Calibri"/>
                <a:sym typeface="Calibri"/>
              </a:rPr>
              <a:t>protejan</a:t>
            </a:r>
            <a:r>
              <a:rPr lang="en-US" dirty="0">
                <a:solidFill>
                  <a:schemeClr val="dk1"/>
                </a:solidFill>
                <a:latin typeface="Calibri"/>
                <a:ea typeface="Calibri"/>
                <a:cs typeface="Calibri"/>
                <a:sym typeface="Calibri"/>
              </a:rPr>
              <a:t> del </a:t>
            </a:r>
            <a:r>
              <a:rPr lang="en-US" dirty="0" err="1">
                <a:solidFill>
                  <a:schemeClr val="dk1"/>
                </a:solidFill>
                <a:latin typeface="Calibri"/>
                <a:ea typeface="Calibri"/>
                <a:cs typeface="Calibri"/>
                <a:sym typeface="Calibri"/>
              </a:rPr>
              <a:t>extractivismo</a:t>
            </a:r>
            <a:r>
              <a:rPr lang="en-US" dirty="0">
                <a:solidFill>
                  <a:schemeClr val="dk1"/>
                </a:solidFill>
                <a:latin typeface="Calibri"/>
                <a:ea typeface="Calibri"/>
                <a:cs typeface="Calibri"/>
                <a:sym typeface="Calibri"/>
              </a:rPr>
              <a:t> de </a:t>
            </a:r>
            <a:r>
              <a:rPr lang="en-US" dirty="0" err="1">
                <a:solidFill>
                  <a:schemeClr val="dk1"/>
                </a:solidFill>
                <a:latin typeface="Calibri"/>
                <a:ea typeface="Calibri"/>
                <a:cs typeface="Calibri"/>
                <a:sym typeface="Calibri"/>
              </a:rPr>
              <a:t>datos</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recursos</a:t>
            </a:r>
            <a:r>
              <a:rPr lang="en-US" dirty="0">
                <a:solidFill>
                  <a:schemeClr val="dk1"/>
                </a:solidFill>
                <a:latin typeface="Calibri"/>
                <a:ea typeface="Calibri"/>
                <a:cs typeface="Calibri"/>
                <a:sym typeface="Calibri"/>
              </a:rPr>
              <a:t> naturales.</a:t>
            </a:r>
            <a:br>
              <a:rPr lang="en-US" dirty="0">
                <a:solidFill>
                  <a:schemeClr val="dk1"/>
                </a:solidFill>
                <a:latin typeface="Calibri"/>
                <a:ea typeface="Calibri"/>
                <a:cs typeface="Calibri"/>
                <a:sym typeface="Calibri"/>
              </a:rPr>
            </a:br>
            <a:br>
              <a:rPr lang="en-US" dirty="0">
                <a:solidFill>
                  <a:schemeClr val="dk1"/>
                </a:solidFill>
                <a:latin typeface="Calibri"/>
                <a:ea typeface="Calibri"/>
                <a:cs typeface="Calibri"/>
                <a:sym typeface="Calibri"/>
              </a:rPr>
            </a:br>
            <a:r>
              <a:rPr lang="en-US" dirty="0">
                <a:solidFill>
                  <a:schemeClr val="dk1"/>
                </a:solidFill>
                <a:latin typeface="Calibri"/>
                <a:ea typeface="Calibri"/>
                <a:cs typeface="Calibri"/>
                <a:sym typeface="Calibri"/>
              </a:rPr>
              <a:t>Esto </a:t>
            </a:r>
            <a:r>
              <a:rPr lang="en-US" dirty="0" err="1">
                <a:solidFill>
                  <a:schemeClr val="dk1"/>
                </a:solidFill>
                <a:latin typeface="Calibri"/>
                <a:ea typeface="Calibri"/>
                <a:cs typeface="Calibri"/>
                <a:sym typeface="Calibri"/>
              </a:rPr>
              <a:t>expone</a:t>
            </a:r>
            <a:r>
              <a:rPr lang="en-US" dirty="0">
                <a:solidFill>
                  <a:schemeClr val="dk1"/>
                </a:solidFill>
                <a:latin typeface="Calibri"/>
                <a:ea typeface="Calibri"/>
                <a:cs typeface="Calibri"/>
                <a:sym typeface="Calibri"/>
              </a:rPr>
              <a:t> la </a:t>
            </a:r>
            <a:r>
              <a:rPr lang="en-US" dirty="0" err="1">
                <a:solidFill>
                  <a:schemeClr val="dk1"/>
                </a:solidFill>
                <a:latin typeface="Calibri"/>
                <a:ea typeface="Calibri"/>
                <a:cs typeface="Calibri"/>
                <a:sym typeface="Calibri"/>
              </a:rPr>
              <a:t>importancia</a:t>
            </a:r>
            <a:r>
              <a:rPr lang="en-US" dirty="0">
                <a:solidFill>
                  <a:schemeClr val="dk1"/>
                </a:solidFill>
                <a:latin typeface="Calibri"/>
                <a:ea typeface="Calibri"/>
                <a:cs typeface="Calibri"/>
                <a:sym typeface="Calibri"/>
              </a:rPr>
              <a:t> de la </a:t>
            </a:r>
            <a:r>
              <a:rPr lang="en-US" dirty="0" err="1">
                <a:solidFill>
                  <a:schemeClr val="dk1"/>
                </a:solidFill>
                <a:latin typeface="Calibri"/>
                <a:ea typeface="Calibri"/>
                <a:cs typeface="Calibri"/>
                <a:sym typeface="Calibri"/>
              </a:rPr>
              <a:t>inclusión</a:t>
            </a:r>
            <a:r>
              <a:rPr lang="en-US" dirty="0">
                <a:solidFill>
                  <a:schemeClr val="dk1"/>
                </a:solidFill>
                <a:latin typeface="Calibri"/>
                <a:ea typeface="Calibri"/>
                <a:cs typeface="Calibri"/>
                <a:sym typeface="Calibri"/>
              </a:rPr>
              <a:t> digital </a:t>
            </a:r>
            <a:r>
              <a:rPr lang="en-US" dirty="0" err="1">
                <a:solidFill>
                  <a:schemeClr val="dk1"/>
                </a:solidFill>
                <a:latin typeface="Calibri"/>
                <a:ea typeface="Calibri"/>
                <a:cs typeface="Calibri"/>
                <a:sym typeface="Calibri"/>
              </a:rPr>
              <a:t>como</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política</a:t>
            </a:r>
            <a:r>
              <a:rPr lang="en-US" dirty="0">
                <a:solidFill>
                  <a:schemeClr val="dk1"/>
                </a:solidFill>
                <a:latin typeface="Calibri"/>
                <a:ea typeface="Calibri"/>
                <a:cs typeface="Calibri"/>
                <a:sym typeface="Calibri"/>
              </a:rPr>
              <a:t> de Estado, </a:t>
            </a:r>
            <a:r>
              <a:rPr lang="en-US" dirty="0" err="1">
                <a:solidFill>
                  <a:schemeClr val="dk1"/>
                </a:solidFill>
                <a:latin typeface="Calibri"/>
                <a:ea typeface="Calibri"/>
                <a:cs typeface="Calibri"/>
                <a:sym typeface="Calibri"/>
              </a:rPr>
              <a:t>promoviendo</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el</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acceso</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igualitario</a:t>
            </a:r>
            <a:r>
              <a:rPr lang="en-US" dirty="0">
                <a:solidFill>
                  <a:schemeClr val="dk1"/>
                </a:solidFill>
                <a:latin typeface="Calibri"/>
                <a:ea typeface="Calibri"/>
                <a:cs typeface="Calibri"/>
                <a:sym typeface="Calibri"/>
              </a:rPr>
              <a:t> y </a:t>
            </a:r>
            <a:r>
              <a:rPr lang="en-US" dirty="0" err="1">
                <a:solidFill>
                  <a:schemeClr val="dk1"/>
                </a:solidFill>
                <a:latin typeface="Calibri"/>
                <a:ea typeface="Calibri"/>
                <a:cs typeface="Calibri"/>
                <a:sym typeface="Calibri"/>
              </a:rPr>
              <a:t>seguro</a:t>
            </a:r>
            <a:r>
              <a:rPr lang="en-US" dirty="0">
                <a:solidFill>
                  <a:schemeClr val="dk1"/>
                </a:solidFill>
                <a:latin typeface="Calibri"/>
                <a:ea typeface="Calibri"/>
                <a:cs typeface="Calibri"/>
                <a:sym typeface="Calibri"/>
              </a:rPr>
              <a:t> a las </a:t>
            </a:r>
            <a:r>
              <a:rPr lang="en-US" dirty="0" err="1">
                <a:solidFill>
                  <a:schemeClr val="dk1"/>
                </a:solidFill>
                <a:latin typeface="Calibri"/>
                <a:ea typeface="Calibri"/>
                <a:cs typeface="Calibri"/>
                <a:sym typeface="Calibri"/>
              </a:rPr>
              <a:t>tecnologías</a:t>
            </a:r>
            <a:r>
              <a:rPr lang="en-US" dirty="0">
                <a:solidFill>
                  <a:schemeClr val="dk1"/>
                </a:solidFill>
                <a:latin typeface="Calibri"/>
                <a:ea typeface="Calibri"/>
                <a:cs typeface="Calibri"/>
                <a:sym typeface="Calibri"/>
              </a:rPr>
              <a:t> </a:t>
            </a:r>
            <a:r>
              <a:rPr lang="en-US" dirty="0" err="1">
                <a:solidFill>
                  <a:schemeClr val="dk1"/>
                </a:solidFill>
                <a:latin typeface="Calibri"/>
                <a:ea typeface="Calibri"/>
                <a:cs typeface="Calibri"/>
                <a:sym typeface="Calibri"/>
              </a:rPr>
              <a:t>digitales</a:t>
            </a:r>
            <a:r>
              <a:rPr lang="en-US" dirty="0">
                <a:solidFill>
                  <a:schemeClr val="dk1"/>
                </a:solidFill>
                <a:latin typeface="Calibri"/>
                <a:ea typeface="Calibri"/>
                <a:cs typeface="Calibri"/>
                <a:sym typeface="Calibri"/>
              </a:rPr>
              <a:t> junto con la </a:t>
            </a:r>
            <a:r>
              <a:rPr lang="en-US" dirty="0" err="1">
                <a:solidFill>
                  <a:schemeClr val="dk1"/>
                </a:solidFill>
                <a:latin typeface="Calibri"/>
                <a:ea typeface="Calibri"/>
                <a:cs typeface="Calibri"/>
                <a:sym typeface="Calibri"/>
              </a:rPr>
              <a:t>búsqueda</a:t>
            </a:r>
            <a:r>
              <a:rPr lang="en-US" dirty="0">
                <a:solidFill>
                  <a:schemeClr val="dk1"/>
                </a:solidFill>
                <a:latin typeface="Calibri"/>
                <a:ea typeface="Calibri"/>
                <a:cs typeface="Calibri"/>
                <a:sym typeface="Calibri"/>
              </a:rPr>
              <a:t> de la </a:t>
            </a:r>
            <a:r>
              <a:rPr lang="en-US" dirty="0" err="1">
                <a:solidFill>
                  <a:schemeClr val="dk1"/>
                </a:solidFill>
                <a:latin typeface="Calibri"/>
                <a:ea typeface="Calibri"/>
                <a:cs typeface="Calibri"/>
                <a:sym typeface="Calibri"/>
              </a:rPr>
              <a:t>soberanía</a:t>
            </a:r>
            <a:r>
              <a:rPr lang="en-US" dirty="0">
                <a:solidFill>
                  <a:schemeClr val="dk1"/>
                </a:solidFill>
                <a:latin typeface="Calibri"/>
                <a:ea typeface="Calibri"/>
                <a:cs typeface="Calibri"/>
                <a:sym typeface="Calibri"/>
              </a:rPr>
              <a:t> digital.</a:t>
            </a:r>
            <a:endParaRPr dirty="0"/>
          </a:p>
        </p:txBody>
      </p:sp>
      <p:sp>
        <p:nvSpPr>
          <p:cNvPr id="635" name="Google Shape;635;p26: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26</a:t>
            </a:fld>
            <a:endParaRPr sz="1600">
              <a:solidFill>
                <a:schemeClr val="dk1"/>
              </a:solidFill>
              <a:latin typeface="Calibri"/>
              <a:ea typeface="Calibri"/>
              <a:cs typeface="Calibri"/>
              <a:sym typeface="Calibri"/>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Google Shape;666;p27: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667" name="Google Shape;667;p27: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Debates emergentes: automatización de algunos aspectos del trabajo docente; la transmisión del conocimiento en la era de la IAG; el control del puesto y del proceso del trabajo; ¿nuevas formas de aprender o distintos procesos de desarrollo subjetivo?; soberanía pedagógica en tiempos de la IAG.</a:t>
            </a:r>
            <a:endParaRPr/>
          </a:p>
        </p:txBody>
      </p:sp>
      <p:sp>
        <p:nvSpPr>
          <p:cNvPr id="668" name="Google Shape;668;p27: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27</a:t>
            </a:fld>
            <a:endParaRPr sz="1600">
              <a:solidFill>
                <a:schemeClr val="dk1"/>
              </a:solidFill>
              <a:latin typeface="Calibri"/>
              <a:ea typeface="Calibri"/>
              <a:cs typeface="Calibri"/>
              <a:sym typeface="Calibri"/>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Google Shape;700;p28: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701" name="Google Shape;701;p28: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Cierre del informe de avance. Recordar el carácter no probabilístico de la muestra: las prevalencias funcionan como cotas superiores. El relevamiento continúa hasta el 4 de agosto de 2026.</a:t>
            </a:r>
            <a:endParaRPr/>
          </a:p>
        </p:txBody>
      </p:sp>
      <p:sp>
        <p:nvSpPr>
          <p:cNvPr id="702" name="Google Shape;702;p28: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28</a:t>
            </a:fld>
            <a:endParaRPr sz="1600">
              <a:solidFill>
                <a:schemeClr val="dk1"/>
              </a:solidFill>
              <a:latin typeface="Calibri"/>
              <a:ea typeface="Calibri"/>
              <a:cs typeface="Calibri"/>
              <a:sym typeface="Calibri"/>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
        <p:cNvGrpSpPr/>
        <p:nvPr/>
      </p:nvGrpSpPr>
      <p:grpSpPr>
        <a:xfrm>
          <a:off x="0" y="0"/>
          <a:ext cx="0" cy="0"/>
          <a:chOff x="0" y="0"/>
          <a:chExt cx="0" cy="0"/>
        </a:xfrm>
      </p:grpSpPr>
      <p:sp>
        <p:nvSpPr>
          <p:cNvPr id="42" name="Google Shape;42;p3: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43" name="Google Shape;43;p3: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El relevamiento contempló la aplicación de un cuestionario individual que contó con 29 preguntas en línea, dirigido a la docencia, cuya implementación se inició en las distintas provincias de nuestro país desde el 4 de junio de 2026 y se prevé completar el próximo 4 de agosto de 2026.</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En este trabajo se presenta un informe de avance con el análisis de los primeros resultados respecto de la información recolectada hasta el 27 de julio de 2026, que cuenta con la participación de 2.540 docentes en ejercicio de los diversos cargos, niveles y modalidades del sistema educativo.</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Para garantizar la confiabilidad del estudio, la distribución del cuestionario se realizó a través de las organizaciones de base de la CTERA, y se optó por llevar adelante un muestreo de tipo intencional, no probabilístico.</a:t>
            </a:r>
            <a:endParaRPr/>
          </a:p>
        </p:txBody>
      </p:sp>
      <p:sp>
        <p:nvSpPr>
          <p:cNvPr id="44" name="Google Shape;44;p3: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3</a:t>
            </a:fld>
            <a:endParaRPr sz="16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68" name="Google Shape;68;p4: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La composición de la muestra a nivel nacional registra una presencia mayoritaria de mujeres (78,2%) en la docencia, con un tramo etario que se concentra entre los 36 y 55 años (74%), predominando una fuerza laboral adulta, que se desempeña mayoritariamente en la modalidad de Enseñanza Común (67,2%) y principalmente en los niveles Secundario (36,6%) y Primario (32,4%), con menor presencia en el nivel Superior No Universitario (14,3%) y en el Nivel Inicial (12,1%); el 95% trabaja en escuelas del sector estatal.</a:t>
            </a:r>
            <a:endParaRPr/>
          </a:p>
        </p:txBody>
      </p:sp>
      <p:sp>
        <p:nvSpPr>
          <p:cNvPr id="69" name="Google Shape;69;p4: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4</a:t>
            </a:fld>
            <a:endParaRPr sz="1600">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5: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108" name="Google Shape;108;p5: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Un 68,3% cuenta con algún puesto de trabajo docente frente a estudiantes: como profesor curricular un 37,3% y como maestra/o de grado o sección un 31%. Sólo un 13,2% integra el equipo de conducción y un 5,2% se desempeña como preceptor/a o tutor/a.</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En cuanto a antigüedad, un 72,3% tiene entre 6 y 25 años de ejercicio (trayectorias consolidadas). No obstante, sólo el 62% es titular en su puesto de trabajo, mientras un 26% manifiesta ser interino y un 11,7% suplente o reemplazante. La docencia encuestada mantiene una estabilidad laboral combinada con otras formas de contratación de mayor precariedad, fragmentación y acumulación de cargos.</a:t>
            </a:r>
            <a:endParaRPr/>
          </a:p>
        </p:txBody>
      </p:sp>
      <p:sp>
        <p:nvSpPr>
          <p:cNvPr id="109" name="Google Shape;109;p5: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5</a:t>
            </a:fld>
            <a:endParaRPr sz="1600">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151" name="Google Shape;151;p6: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152" name="Google Shape;152;p6: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6</a:t>
            </a:fld>
            <a:endParaRPr sz="1600">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7: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167" name="Google Shape;167;p7: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En relación a la carga de trabajo por fuera de la jornada laboral, a partir de la incorporación de la IAGen las y los trabajadores refieren que ésta no se ha modificado (50%), mientras que un 43% percibe que debe dedicar menos horas a este trabajo adicional y un 8% que este tiempo se ha incrementado. Se registra cierta diferencia por niveles: en el nivel superior un 11% manifiesta requerir más tiempo extra-áulico.</a:t>
            </a:r>
            <a:endParaRPr/>
          </a:p>
        </p:txBody>
      </p:sp>
      <p:sp>
        <p:nvSpPr>
          <p:cNvPr id="168" name="Google Shape;168;p7: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7</a:t>
            </a:fld>
            <a:endParaRPr sz="1600">
              <a:solidFill>
                <a:schemeClr val="dk1"/>
              </a:solidFill>
              <a:latin typeface="Calibri"/>
              <a:ea typeface="Calibri"/>
              <a:cs typeface="Calibri"/>
              <a:sym typeface="Calibri"/>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8: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190" name="Google Shape;190;p8: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endParaRPr>
              <a:solidFill>
                <a:schemeClr val="dk1"/>
              </a:solidFill>
              <a:latin typeface="Calibri"/>
              <a:ea typeface="Calibri"/>
              <a:cs typeface="Calibri"/>
              <a:sym typeface="Calibri"/>
            </a:endParaRPr>
          </a:p>
        </p:txBody>
      </p:sp>
      <p:sp>
        <p:nvSpPr>
          <p:cNvPr id="191" name="Google Shape;191;p8: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8</a:t>
            </a:fld>
            <a:endParaRPr sz="1600">
              <a:solidFill>
                <a:schemeClr val="dk1"/>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a:spLocks noGrp="1" noRot="1" noChangeAspect="1"/>
          </p:cNvSpPr>
          <p:nvPr>
            <p:ph type="sldImg" idx="2"/>
          </p:nvPr>
        </p:nvSpPr>
        <p:spPr>
          <a:xfrm>
            <a:off x="-685800" y="0"/>
            <a:ext cx="4344988" cy="24431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txBody>
          <a:bodyPr/>
          <a:lstStyle/>
          <a:p>
            <a:endParaRPr lang="es-419"/>
          </a:p>
        </p:txBody>
      </p:sp>
      <p:sp>
        <p:nvSpPr>
          <p:cNvPr id="206" name="Google Shape;206;p9:notes"/>
          <p:cNvSpPr txBox="1">
            <a:spLocks noGrp="1"/>
          </p:cNvSpPr>
          <p:nvPr>
            <p:ph type="body" idx="1"/>
          </p:nvPr>
        </p:nvSpPr>
        <p:spPr>
          <a:xfrm>
            <a:off x="0" y="0"/>
            <a:ext cx="2973611" cy="2442578"/>
          </a:xfrm>
          <a:prstGeom prst="rect">
            <a:avLst/>
          </a:prstGeom>
          <a:noFill/>
          <a:ln>
            <a:noFill/>
          </a:ln>
        </p:spPr>
        <p:txBody>
          <a:bodyPr spcFirstLastPara="1" wrap="square" lIns="80262" tIns="40120" rIns="80262" bIns="40120" anchor="t" anchorCtr="0">
            <a:noAutofit/>
          </a:bodyPr>
          <a:lstStyle/>
          <a:p>
            <a:pPr marL="0" indent="0">
              <a:buNone/>
            </a:pPr>
            <a:r>
              <a:rPr lang="en-US">
                <a:solidFill>
                  <a:schemeClr val="dk1"/>
                </a:solidFill>
                <a:latin typeface="Calibri"/>
                <a:ea typeface="Calibri"/>
                <a:cs typeface="Calibri"/>
                <a:sym typeface="Calibri"/>
              </a:rPr>
              <a:t>El 76% de la docencia encuestada manifiesta usar IAGen para su trabajo como docente. Casi el 60% empezó a utilizar estas herramientas entre los últimos seis meses (25,2%) y el último año (34,6%).</a:t>
            </a:r>
            <a:br>
              <a:rPr lang="en-US">
                <a:solidFill>
                  <a:schemeClr val="dk1"/>
                </a:solidFill>
                <a:latin typeface="Calibri"/>
                <a:ea typeface="Calibri"/>
                <a:cs typeface="Calibri"/>
                <a:sym typeface="Calibri"/>
              </a:rPr>
            </a:br>
            <a:br>
              <a:rPr lang="en-US">
                <a:solidFill>
                  <a:schemeClr val="dk1"/>
                </a:solidFill>
                <a:latin typeface="Calibri"/>
                <a:ea typeface="Calibri"/>
                <a:cs typeface="Calibri"/>
                <a:sym typeface="Calibri"/>
              </a:rPr>
            </a:br>
            <a:r>
              <a:rPr lang="en-US">
                <a:solidFill>
                  <a:schemeClr val="dk1"/>
                </a:solidFill>
                <a:latin typeface="Calibri"/>
                <a:ea typeface="Calibri"/>
                <a:cs typeface="Calibri"/>
                <a:sym typeface="Calibri"/>
              </a:rPr>
              <a:t>Aproximadamente un 86% utiliza hasta 3 horas semanales de IAGen para su trabajo docente; de ese porcentaje, casi un 48% la utiliza menos de 1 hora semanal.</a:t>
            </a:r>
            <a:endParaRPr/>
          </a:p>
        </p:txBody>
      </p:sp>
      <p:sp>
        <p:nvSpPr>
          <p:cNvPr id="207" name="Google Shape;207;p9:notes"/>
          <p:cNvSpPr txBox="1">
            <a:spLocks noGrp="1"/>
          </p:cNvSpPr>
          <p:nvPr>
            <p:ph type="sldNum" idx="12"/>
          </p:nvPr>
        </p:nvSpPr>
        <p:spPr>
          <a:xfrm>
            <a:off x="0" y="0"/>
            <a:ext cx="2973611" cy="2442578"/>
          </a:xfrm>
          <a:prstGeom prst="rect">
            <a:avLst/>
          </a:prstGeom>
          <a:noFill/>
          <a:ln>
            <a:noFill/>
          </a:ln>
        </p:spPr>
        <p:txBody>
          <a:bodyPr spcFirstLastPara="1" wrap="square" lIns="80262" tIns="40120" rIns="80262" bIns="40120" anchor="t" anchorCtr="0">
            <a:noAutofit/>
          </a:bodyPr>
          <a:lstStyle/>
          <a:p>
            <a:fld id="{00000000-1234-1234-1234-123412341234}" type="slidenum">
              <a:rPr lang="en-US" sz="1600">
                <a:solidFill>
                  <a:schemeClr val="dk1"/>
                </a:solidFill>
                <a:latin typeface="Calibri"/>
                <a:ea typeface="Calibri"/>
                <a:cs typeface="Calibri"/>
                <a:sym typeface="Calibri"/>
              </a:rPr>
              <a:pPr/>
              <a:t>9</a:t>
            </a:fld>
            <a:endParaRPr sz="1600">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6"/>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49"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A2A31"/>
        </a:solidFill>
        <a:effectLst/>
      </p:bgPr>
    </p:bg>
    <p:spTree>
      <p:nvGrpSpPr>
        <p:cNvPr id="1" name="Shape 11"/>
        <p:cNvGrpSpPr/>
        <p:nvPr/>
      </p:nvGrpSpPr>
      <p:grpSpPr>
        <a:xfrm>
          <a:off x="0" y="0"/>
          <a:ext cx="0" cy="0"/>
          <a:chOff x="0" y="0"/>
          <a:chExt cx="0" cy="0"/>
        </a:xfrm>
      </p:grpSpPr>
      <p:sp>
        <p:nvSpPr>
          <p:cNvPr id="12" name="Google Shape;12;p1"/>
          <p:cNvSpPr/>
          <p:nvPr/>
        </p:nvSpPr>
        <p:spPr>
          <a:xfrm>
            <a:off x="8549640" y="-1874520"/>
            <a:ext cx="5943600" cy="5943600"/>
          </a:xfrm>
          <a:prstGeom prst="ellipse">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3" name="Google Shape;13;p1"/>
          <p:cNvSpPr/>
          <p:nvPr/>
        </p:nvSpPr>
        <p:spPr>
          <a:xfrm>
            <a:off x="10241280" y="3291840"/>
            <a:ext cx="4023360" cy="402336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4" name="Google Shape;14;p1"/>
          <p:cNvSpPr/>
          <p:nvPr/>
        </p:nvSpPr>
        <p:spPr>
          <a:xfrm>
            <a:off x="777240" y="1234440"/>
            <a:ext cx="201168" cy="201168"/>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5" name="Google Shape;15;p1"/>
          <p:cNvSpPr/>
          <p:nvPr/>
        </p:nvSpPr>
        <p:spPr>
          <a:xfrm>
            <a:off x="1097280" y="1170432"/>
            <a:ext cx="9601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200"/>
              <a:buFont typeface="Calibri"/>
              <a:buNone/>
            </a:pPr>
            <a:r>
              <a:rPr lang="es-AR" sz="1200" b="1" i="0" u="none" strike="noStrike" cap="none" noProof="0" dirty="0">
                <a:solidFill>
                  <a:srgbClr val="DE8A2C"/>
                </a:solidFill>
                <a:latin typeface="Calibri"/>
                <a:ea typeface="Calibri"/>
                <a:cs typeface="Calibri"/>
                <a:sym typeface="Calibri"/>
              </a:rPr>
              <a:t>CTERA — INSTITUTO DE INVESTIGACIONES PEDAGÓGICAS ”MARINA VILTE”</a:t>
            </a:r>
            <a:endParaRPr lang="es-AR" sz="1200" b="0" i="0" u="none" strike="noStrike" cap="none" noProof="0" dirty="0">
              <a:solidFill>
                <a:schemeClr val="dk1"/>
              </a:solidFill>
              <a:latin typeface="Calibri"/>
              <a:ea typeface="Calibri"/>
              <a:cs typeface="Calibri"/>
              <a:sym typeface="Calibri"/>
            </a:endParaRPr>
          </a:p>
        </p:txBody>
      </p:sp>
      <p:sp>
        <p:nvSpPr>
          <p:cNvPr id="16" name="Google Shape;16;p1"/>
          <p:cNvSpPr/>
          <p:nvPr/>
        </p:nvSpPr>
        <p:spPr>
          <a:xfrm>
            <a:off x="777240" y="1920240"/>
            <a:ext cx="9692640" cy="192024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4600"/>
              <a:buFont typeface="Cambria"/>
              <a:buNone/>
            </a:pPr>
            <a:r>
              <a:rPr lang="es-AR" sz="4600" b="1" i="0" u="none" strike="noStrike" cap="none" noProof="0" dirty="0">
                <a:solidFill>
                  <a:srgbClr val="FFFFFF"/>
                </a:solidFill>
                <a:latin typeface="Cambria"/>
                <a:ea typeface="Cambria"/>
                <a:cs typeface="Cambria"/>
                <a:sym typeface="Cambria"/>
              </a:rPr>
              <a:t>Encuesta Nacional acerca del</a:t>
            </a:r>
            <a:endParaRPr lang="es-AR" sz="4600" b="0" i="0" u="none" strike="noStrike" cap="none" noProof="0"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FFFFFF"/>
              </a:buClr>
              <a:buSzPts val="4600"/>
              <a:buFont typeface="Cambria"/>
              <a:buNone/>
            </a:pPr>
            <a:r>
              <a:rPr lang="es-AR" sz="4600" b="1" i="0" u="none" strike="noStrike" cap="none" noProof="0" dirty="0">
                <a:solidFill>
                  <a:srgbClr val="FFFFFF"/>
                </a:solidFill>
                <a:latin typeface="Cambria"/>
                <a:ea typeface="Cambria"/>
                <a:cs typeface="Cambria"/>
                <a:sym typeface="Cambria"/>
              </a:rPr>
              <a:t>Trabajo Docente y la IAGen</a:t>
            </a:r>
            <a:endParaRPr lang="es-AR" sz="4600" b="0" i="0" u="none" strike="noStrike" cap="none" noProof="0" dirty="0">
              <a:solidFill>
                <a:schemeClr val="dk1"/>
              </a:solidFill>
              <a:latin typeface="Calibri"/>
              <a:ea typeface="Calibri"/>
              <a:cs typeface="Calibri"/>
              <a:sym typeface="Calibri"/>
            </a:endParaRPr>
          </a:p>
        </p:txBody>
      </p:sp>
      <p:sp>
        <p:nvSpPr>
          <p:cNvPr id="17" name="Google Shape;17;p1"/>
          <p:cNvSpPr/>
          <p:nvPr/>
        </p:nvSpPr>
        <p:spPr>
          <a:xfrm>
            <a:off x="822960" y="4069080"/>
            <a:ext cx="731520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CFE0E3"/>
              </a:buClr>
              <a:buSzPts val="2200"/>
              <a:buFont typeface="Calibri"/>
              <a:buNone/>
            </a:pPr>
            <a:r>
              <a:rPr lang="es-AR" sz="2200" b="0" i="0" u="none" strike="noStrike" cap="none" noProof="0" dirty="0">
                <a:solidFill>
                  <a:srgbClr val="CFE0E3"/>
                </a:solidFill>
                <a:latin typeface="Calibri"/>
                <a:ea typeface="Calibri"/>
                <a:cs typeface="Calibri"/>
                <a:sym typeface="Calibri"/>
              </a:rPr>
              <a:t>Informe de avance</a:t>
            </a:r>
            <a:endParaRPr lang="es-AR" sz="2200" b="0" i="0" u="none" strike="noStrike" cap="none" noProof="0" dirty="0">
              <a:solidFill>
                <a:schemeClr val="dk1"/>
              </a:solidFill>
              <a:latin typeface="Calibri"/>
              <a:ea typeface="Calibri"/>
              <a:cs typeface="Calibri"/>
              <a:sym typeface="Calibri"/>
            </a:endParaRPr>
          </a:p>
        </p:txBody>
      </p:sp>
      <p:sp>
        <p:nvSpPr>
          <p:cNvPr id="18" name="Google Shape;18;p1"/>
          <p:cNvSpPr/>
          <p:nvPr/>
        </p:nvSpPr>
        <p:spPr>
          <a:xfrm>
            <a:off x="822960" y="4892040"/>
            <a:ext cx="1920240" cy="457200"/>
          </a:xfrm>
          <a:prstGeom prst="roundRect">
            <a:avLst>
              <a:gd name="adj" fmla="val 50000"/>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9" name="Google Shape;19;p1"/>
          <p:cNvSpPr/>
          <p:nvPr/>
        </p:nvSpPr>
        <p:spPr>
          <a:xfrm>
            <a:off x="822960" y="4892040"/>
            <a:ext cx="1920240" cy="45720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1100"/>
              <a:buFont typeface="Calibri"/>
              <a:buNone/>
            </a:pPr>
            <a:r>
              <a:rPr lang="es-AR" sz="1100" b="1" i="0" u="none" strike="noStrike" cap="none" noProof="0" dirty="0">
                <a:solidFill>
                  <a:srgbClr val="0A2A31"/>
                </a:solidFill>
                <a:latin typeface="Calibri"/>
                <a:ea typeface="Calibri"/>
                <a:cs typeface="Calibri"/>
                <a:sym typeface="Calibri"/>
              </a:rPr>
              <a:t>PRIMER AVANCE</a:t>
            </a:r>
            <a:endParaRPr lang="es-AR" sz="1100" b="0" i="0" u="none" strike="noStrike" cap="none" noProof="0" dirty="0">
              <a:solidFill>
                <a:schemeClr val="dk1"/>
              </a:solidFill>
              <a:latin typeface="Calibri"/>
              <a:ea typeface="Calibri"/>
              <a:cs typeface="Calibri"/>
              <a:sym typeface="Calibri"/>
            </a:endParaRPr>
          </a:p>
        </p:txBody>
      </p:sp>
      <p:sp>
        <p:nvSpPr>
          <p:cNvPr id="20" name="Google Shape;20;p1"/>
          <p:cNvSpPr/>
          <p:nvPr/>
        </p:nvSpPr>
        <p:spPr>
          <a:xfrm>
            <a:off x="2926080" y="4892040"/>
            <a:ext cx="7772400" cy="4572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BFD3D6"/>
              </a:buClr>
              <a:buSzPts val="1300"/>
              <a:buFont typeface="Calibri"/>
              <a:buNone/>
            </a:pPr>
            <a:r>
              <a:rPr lang="es-AR" sz="1300" b="0" i="0" u="none" strike="noStrike" cap="none" noProof="0" dirty="0">
                <a:solidFill>
                  <a:srgbClr val="BFD3D6"/>
                </a:solidFill>
                <a:latin typeface="Calibri"/>
                <a:ea typeface="Calibri"/>
                <a:cs typeface="Calibri"/>
                <a:sym typeface="Calibri"/>
              </a:rPr>
              <a:t>Datos recolectados al 27 de julio de 2026  ·  2.540 docentes en ejercicio</a:t>
            </a:r>
            <a:endParaRPr lang="es-AR" sz="1300" b="0" i="0" u="none" strike="noStrike" cap="none" noProof="0" dirty="0">
              <a:solidFill>
                <a:schemeClr val="dk1"/>
              </a:solidFill>
              <a:latin typeface="Calibri"/>
              <a:ea typeface="Calibri"/>
              <a:cs typeface="Calibri"/>
              <a:sym typeface="Calibri"/>
            </a:endParaRPr>
          </a:p>
        </p:txBody>
      </p:sp>
      <p:sp>
        <p:nvSpPr>
          <p:cNvPr id="21" name="Google Shape;21;p1"/>
          <p:cNvSpPr/>
          <p:nvPr/>
        </p:nvSpPr>
        <p:spPr>
          <a:xfrm>
            <a:off x="822960" y="5943600"/>
            <a:ext cx="9418320" cy="640080"/>
          </a:xfrm>
          <a:prstGeom prst="rect">
            <a:avLst/>
          </a:prstGeom>
          <a:noFill/>
          <a:ln>
            <a:noFill/>
          </a:ln>
        </p:spPr>
        <p:txBody>
          <a:bodyPr spcFirstLastPara="1" wrap="square" lIns="0" tIns="0" rIns="0" bIns="0" anchor="ctr" anchorCtr="0">
            <a:noAutofit/>
          </a:bodyPr>
          <a:lstStyle/>
          <a:p>
            <a:pPr marL="0" marR="0" lvl="0" indent="0" algn="l" rtl="0">
              <a:lnSpc>
                <a:spcPct val="105000"/>
              </a:lnSpc>
              <a:spcBef>
                <a:spcPts val="0"/>
              </a:spcBef>
              <a:spcAft>
                <a:spcPts val="0"/>
              </a:spcAft>
              <a:buClr>
                <a:srgbClr val="7FA0A6"/>
              </a:buClr>
              <a:buSzPts val="1200"/>
              <a:buFont typeface="Calibri"/>
              <a:buNone/>
            </a:pPr>
            <a:r>
              <a:rPr lang="es-AR" sz="1200" b="0" i="0" u="none" strike="noStrike" cap="none" noProof="0" dirty="0">
                <a:solidFill>
                  <a:srgbClr val="7FA0A6"/>
                </a:solidFill>
                <a:latin typeface="Calibri"/>
                <a:ea typeface="Calibri"/>
                <a:cs typeface="Calibri"/>
                <a:sym typeface="Calibri"/>
              </a:rPr>
              <a:t>Relevamiento distribuido a través de las organizaciones de base de la CTERA en todo el país  ·  Instituto de Investigaciones Pedagógicas “Marina Vilte”  </a:t>
            </a:r>
            <a:endParaRPr lang="es-AR" noProof="0" dirty="0"/>
          </a:p>
          <a:p>
            <a:pPr marL="0" marR="0" lvl="0" indent="0" algn="l" rtl="0">
              <a:lnSpc>
                <a:spcPct val="105000"/>
              </a:lnSpc>
              <a:spcBef>
                <a:spcPts val="0"/>
              </a:spcBef>
              <a:spcAft>
                <a:spcPts val="0"/>
              </a:spcAft>
              <a:buClr>
                <a:srgbClr val="7FA0A6"/>
              </a:buClr>
              <a:buSzPts val="1200"/>
              <a:buFont typeface="Calibri"/>
              <a:buNone/>
            </a:pPr>
            <a:r>
              <a:rPr lang="es-AR" sz="1200" b="0" i="0" u="none" strike="noStrike" cap="none" noProof="0" dirty="0">
                <a:solidFill>
                  <a:srgbClr val="7FA0A6"/>
                </a:solidFill>
                <a:latin typeface="Calibri"/>
                <a:ea typeface="Calibri"/>
                <a:cs typeface="Calibri"/>
                <a:sym typeface="Calibri"/>
              </a:rPr>
              <a:t>Sec. de Educación de la CTERA en el marco de la Internacional de la Educación (IE).</a:t>
            </a:r>
            <a:endParaRPr lang="es-AR" sz="1200" b="0" i="0" u="none" strike="noStrike" cap="none" noProof="0" dirty="0">
              <a:solidFill>
                <a:schemeClr val="dk1"/>
              </a:solidFill>
              <a:latin typeface="Calibri"/>
              <a:ea typeface="Calibri"/>
              <a:cs typeface="Calibri"/>
              <a:sym typeface="Calibri"/>
            </a:endParaRPr>
          </a:p>
        </p:txBody>
      </p:sp>
      <p:pic>
        <p:nvPicPr>
          <p:cNvPr id="24" name="Google Shape;24;p1" descr="iipmv_white.png"/>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5" name="Grupo 4">
            <a:extLst>
              <a:ext uri="{FF2B5EF4-FFF2-40B4-BE49-F238E27FC236}">
                <a16:creationId xmlns:a16="http://schemas.microsoft.com/office/drawing/2014/main" id="{890E0897-A9DB-5577-5D4F-209F803254D1}"/>
              </a:ext>
            </a:extLst>
          </p:cNvPr>
          <p:cNvGrpSpPr/>
          <p:nvPr/>
        </p:nvGrpSpPr>
        <p:grpSpPr>
          <a:xfrm>
            <a:off x="10787514" y="352044"/>
            <a:ext cx="1152144" cy="603504"/>
            <a:chOff x="10787514" y="352044"/>
            <a:chExt cx="1152144" cy="603504"/>
          </a:xfrm>
        </p:grpSpPr>
        <p:sp>
          <p:nvSpPr>
            <p:cNvPr id="22" name="Google Shape;22;p1"/>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4" name="Imagen 3">
              <a:extLst>
                <a:ext uri="{FF2B5EF4-FFF2-40B4-BE49-F238E27FC236}">
                  <a16:creationId xmlns:a16="http://schemas.microsoft.com/office/drawing/2014/main" id="{F49E04A8-89C0-998A-8B88-B16784279FFE}"/>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27"/>
        <p:cNvGrpSpPr/>
        <p:nvPr/>
      </p:nvGrpSpPr>
      <p:grpSpPr>
        <a:xfrm>
          <a:off x="0" y="0"/>
          <a:ext cx="0" cy="0"/>
          <a:chOff x="0" y="0"/>
          <a:chExt cx="0" cy="0"/>
        </a:xfrm>
      </p:grpSpPr>
      <p:sp>
        <p:nvSpPr>
          <p:cNvPr id="228" name="Google Shape;228;p10"/>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29" name="Google Shape;229;p10"/>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INTENSIDAD POR NIVEL</a:t>
            </a:r>
            <a:endParaRPr lang="es-AR" sz="1100" noProof="0" dirty="0">
              <a:solidFill>
                <a:schemeClr val="dk1"/>
              </a:solidFill>
              <a:latin typeface="Calibri"/>
              <a:ea typeface="Calibri"/>
              <a:cs typeface="Calibri"/>
              <a:sym typeface="Calibri"/>
            </a:endParaRPr>
          </a:p>
        </p:txBody>
      </p:sp>
      <p:sp>
        <p:nvSpPr>
          <p:cNvPr id="230" name="Google Shape;230;p10"/>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Un uso desigual según el nivel educativo</a:t>
            </a:r>
            <a:endParaRPr lang="es-AR" sz="2900" noProof="0" dirty="0">
              <a:solidFill>
                <a:schemeClr val="dk1"/>
              </a:solidFill>
              <a:latin typeface="Calibri"/>
              <a:ea typeface="Calibri"/>
              <a:cs typeface="Calibri"/>
              <a:sym typeface="Calibri"/>
            </a:endParaRPr>
          </a:p>
        </p:txBody>
      </p:sp>
      <p:sp>
        <p:nvSpPr>
          <p:cNvPr id="231" name="Google Shape;231;p10"/>
          <p:cNvSpPr/>
          <p:nvPr/>
        </p:nvSpPr>
        <p:spPr>
          <a:xfrm>
            <a:off x="502920" y="1783080"/>
            <a:ext cx="11201400" cy="1143000"/>
          </a:xfrm>
          <a:prstGeom prst="roundRect">
            <a:avLst>
              <a:gd name="adj" fmla="val 6400"/>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32" name="Google Shape;232;p10"/>
          <p:cNvSpPr/>
          <p:nvPr/>
        </p:nvSpPr>
        <p:spPr>
          <a:xfrm>
            <a:off x="777240" y="1783080"/>
            <a:ext cx="10698480" cy="114300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Clr>
                <a:srgbClr val="DE8A2C"/>
              </a:buClr>
              <a:buSzPts val="2000"/>
              <a:buFont typeface="Calibri"/>
              <a:buNone/>
            </a:pPr>
            <a:r>
              <a:rPr lang="es-AR" sz="2000" b="1" noProof="0" dirty="0">
                <a:solidFill>
                  <a:srgbClr val="DE8A2C"/>
                </a:solidFill>
                <a:latin typeface="Calibri"/>
                <a:ea typeface="Calibri"/>
                <a:cs typeface="Calibri"/>
                <a:sym typeface="Calibri"/>
              </a:rPr>
              <a:t>Hallazgo · Nivel Inicial.  </a:t>
            </a:r>
            <a:r>
              <a:rPr lang="es-AR" sz="2000" noProof="0" dirty="0">
                <a:solidFill>
                  <a:srgbClr val="E3ECEE"/>
                </a:solidFill>
                <a:latin typeface="Calibri"/>
                <a:ea typeface="Calibri"/>
                <a:cs typeface="Calibri"/>
                <a:sym typeface="Calibri"/>
              </a:rPr>
              <a:t>El 92,1% usa hasta 3 horas reloj semanales de IA para su trabajo, y de ese grupo un 60,4% pasa menos de 1 hora semanal.</a:t>
            </a:r>
            <a:endParaRPr lang="es-AR" sz="2000" noProof="0" dirty="0">
              <a:solidFill>
                <a:schemeClr val="dk1"/>
              </a:solidFill>
              <a:latin typeface="Calibri"/>
              <a:ea typeface="Calibri"/>
              <a:cs typeface="Calibri"/>
              <a:sym typeface="Calibri"/>
            </a:endParaRPr>
          </a:p>
        </p:txBody>
      </p:sp>
      <p:sp>
        <p:nvSpPr>
          <p:cNvPr id="233" name="Google Shape;233;p10"/>
          <p:cNvSpPr/>
          <p:nvPr/>
        </p:nvSpPr>
        <p:spPr>
          <a:xfrm>
            <a:off x="502920" y="5878487"/>
            <a:ext cx="11201400" cy="54864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6B7B80"/>
              </a:buClr>
              <a:buSzPts val="1400"/>
              <a:buFont typeface="Calibri"/>
              <a:buNone/>
            </a:pPr>
            <a:r>
              <a:rPr lang="es-AR" sz="1400" i="1" noProof="0" dirty="0">
                <a:solidFill>
                  <a:srgbClr val="6B7B80"/>
                </a:solidFill>
                <a:latin typeface="Calibri"/>
                <a:ea typeface="Calibri"/>
                <a:cs typeface="Calibri"/>
                <a:sym typeface="Calibri"/>
              </a:rPr>
              <a:t>Quienes dedican menos de 1 hora semanal:  44% en Secundario y  47% en Primario y Superior - Institutos.</a:t>
            </a:r>
            <a:endParaRPr lang="es-AR" sz="1400" noProof="0" dirty="0">
              <a:solidFill>
                <a:schemeClr val="dk1"/>
              </a:solidFill>
              <a:latin typeface="Calibri"/>
              <a:ea typeface="Calibri"/>
              <a:cs typeface="Calibri"/>
              <a:sym typeface="Calibri"/>
            </a:endParaRPr>
          </a:p>
        </p:txBody>
      </p:sp>
      <p:sp>
        <p:nvSpPr>
          <p:cNvPr id="234" name="Google Shape;234;p10"/>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235" name="Google Shape;235;p10"/>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236" name="Google Shape;236;p10"/>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10</a:t>
            </a:r>
            <a:endParaRPr lang="es-AR" sz="900" noProof="0" dirty="0">
              <a:solidFill>
                <a:schemeClr val="dk1"/>
              </a:solidFill>
              <a:latin typeface="Calibri"/>
              <a:ea typeface="Calibri"/>
              <a:cs typeface="Calibri"/>
              <a:sym typeface="Calibri"/>
            </a:endParaRPr>
          </a:p>
        </p:txBody>
      </p:sp>
      <p:sp>
        <p:nvSpPr>
          <p:cNvPr id="237" name="Google Shape;237;p10"/>
          <p:cNvSpPr/>
          <p:nvPr/>
        </p:nvSpPr>
        <p:spPr>
          <a:xfrm>
            <a:off x="502920" y="3154680"/>
            <a:ext cx="82296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800"/>
              <a:buFont typeface="Calibri"/>
              <a:buNone/>
            </a:pPr>
            <a:r>
              <a:rPr lang="es-AR" sz="1800" b="1" noProof="0" dirty="0">
                <a:solidFill>
                  <a:srgbClr val="0E3A44"/>
                </a:solidFill>
                <a:latin typeface="Calibri"/>
                <a:ea typeface="Calibri"/>
                <a:cs typeface="Calibri"/>
                <a:sym typeface="Calibri"/>
              </a:rPr>
              <a:t>Uso INTENSIVO (más de 3 horas semanales) por nivel</a:t>
            </a:r>
            <a:endParaRPr lang="es-AR" sz="1800" noProof="0" dirty="0">
              <a:solidFill>
                <a:schemeClr val="dk1"/>
              </a:solidFill>
              <a:latin typeface="Calibri"/>
              <a:ea typeface="Calibri"/>
              <a:cs typeface="Calibri"/>
              <a:sym typeface="Calibri"/>
            </a:endParaRPr>
          </a:p>
        </p:txBody>
      </p:sp>
      <p:sp>
        <p:nvSpPr>
          <p:cNvPr id="238" name="Google Shape;238;p10"/>
          <p:cNvSpPr txBox="1"/>
          <p:nvPr/>
        </p:nvSpPr>
        <p:spPr>
          <a:xfrm>
            <a:off x="502920" y="3651018"/>
            <a:ext cx="3108960"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400" b="0" noProof="0" dirty="0">
                <a:solidFill>
                  <a:srgbClr val="22333B"/>
                </a:solidFill>
                <a:latin typeface="Calibri"/>
                <a:ea typeface="Calibri"/>
                <a:cs typeface="Calibri"/>
                <a:sym typeface="Calibri"/>
              </a:rPr>
              <a:t>Superior - Universidades</a:t>
            </a:r>
            <a:endParaRPr lang="es-AR" noProof="0" dirty="0"/>
          </a:p>
        </p:txBody>
      </p:sp>
      <p:sp>
        <p:nvSpPr>
          <p:cNvPr id="239" name="Google Shape;239;p10"/>
          <p:cNvSpPr/>
          <p:nvPr/>
        </p:nvSpPr>
        <p:spPr>
          <a:xfrm>
            <a:off x="2963570" y="3639868"/>
            <a:ext cx="4572000" cy="237744"/>
          </a:xfrm>
          <a:prstGeom prst="roundRect">
            <a:avLst>
              <a:gd name="adj" fmla="val 28000"/>
            </a:avLst>
          </a:prstGeom>
          <a:solidFill>
            <a:srgbClr val="DDE6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000" noProof="0" dirty="0">
              <a:solidFill>
                <a:schemeClr val="lt1"/>
              </a:solidFill>
              <a:latin typeface="Calibri"/>
              <a:ea typeface="Calibri"/>
              <a:cs typeface="Calibri"/>
              <a:sym typeface="Calibri"/>
            </a:endParaRPr>
          </a:p>
        </p:txBody>
      </p:sp>
      <p:sp>
        <p:nvSpPr>
          <p:cNvPr id="240" name="Google Shape;240;p10"/>
          <p:cNvSpPr/>
          <p:nvPr/>
        </p:nvSpPr>
        <p:spPr>
          <a:xfrm>
            <a:off x="2963570" y="3639868"/>
            <a:ext cx="960120" cy="237744"/>
          </a:xfrm>
          <a:prstGeom prst="roundRect">
            <a:avLst>
              <a:gd name="adj" fmla="val 28000"/>
            </a:avLst>
          </a:prstGeom>
          <a:solidFill>
            <a:srgbClr val="DE8A2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000" noProof="0" dirty="0">
              <a:solidFill>
                <a:schemeClr val="lt1"/>
              </a:solidFill>
              <a:latin typeface="Calibri"/>
              <a:ea typeface="Calibri"/>
              <a:cs typeface="Calibri"/>
              <a:sym typeface="Calibri"/>
            </a:endParaRPr>
          </a:p>
        </p:txBody>
      </p:sp>
      <p:sp>
        <p:nvSpPr>
          <p:cNvPr id="241" name="Google Shape;241;p10"/>
          <p:cNvSpPr txBox="1"/>
          <p:nvPr/>
        </p:nvSpPr>
        <p:spPr>
          <a:xfrm>
            <a:off x="7645298" y="3635630"/>
            <a:ext cx="86868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600" b="1" noProof="0" dirty="0">
                <a:solidFill>
                  <a:srgbClr val="DE8A2C"/>
                </a:solidFill>
                <a:latin typeface="Calibri"/>
                <a:ea typeface="Calibri"/>
                <a:cs typeface="Calibri"/>
                <a:sym typeface="Calibri"/>
              </a:rPr>
              <a:t>21%</a:t>
            </a:r>
            <a:endParaRPr lang="es-AR" noProof="0" dirty="0"/>
          </a:p>
        </p:txBody>
      </p:sp>
      <p:sp>
        <p:nvSpPr>
          <p:cNvPr id="242" name="Google Shape;242;p10"/>
          <p:cNvSpPr txBox="1"/>
          <p:nvPr/>
        </p:nvSpPr>
        <p:spPr>
          <a:xfrm>
            <a:off x="502920" y="4035066"/>
            <a:ext cx="3108960"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400" b="0" noProof="0" dirty="0">
                <a:solidFill>
                  <a:srgbClr val="22333B"/>
                </a:solidFill>
                <a:latin typeface="Calibri"/>
                <a:ea typeface="Calibri"/>
                <a:cs typeface="Calibri"/>
                <a:sym typeface="Calibri"/>
              </a:rPr>
              <a:t>Primaria</a:t>
            </a:r>
            <a:endParaRPr lang="es-AR" noProof="0" dirty="0"/>
          </a:p>
        </p:txBody>
      </p:sp>
      <p:sp>
        <p:nvSpPr>
          <p:cNvPr id="243" name="Google Shape;243;p10"/>
          <p:cNvSpPr/>
          <p:nvPr/>
        </p:nvSpPr>
        <p:spPr>
          <a:xfrm>
            <a:off x="2963570" y="4023916"/>
            <a:ext cx="4572000" cy="237744"/>
          </a:xfrm>
          <a:prstGeom prst="roundRect">
            <a:avLst>
              <a:gd name="adj" fmla="val 28000"/>
            </a:avLst>
          </a:prstGeom>
          <a:solidFill>
            <a:srgbClr val="DDE6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44" name="Google Shape;244;p10"/>
          <p:cNvSpPr/>
          <p:nvPr/>
        </p:nvSpPr>
        <p:spPr>
          <a:xfrm>
            <a:off x="2963570" y="4023916"/>
            <a:ext cx="685800" cy="237744"/>
          </a:xfrm>
          <a:prstGeom prst="roundRect">
            <a:avLst>
              <a:gd name="adj" fmla="val 28000"/>
            </a:avLst>
          </a:prstGeom>
          <a:solidFill>
            <a:srgbClr val="2E8B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45" name="Google Shape;245;p10"/>
          <p:cNvSpPr txBox="1"/>
          <p:nvPr/>
        </p:nvSpPr>
        <p:spPr>
          <a:xfrm>
            <a:off x="7645298" y="4019678"/>
            <a:ext cx="86868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600" b="1" noProof="0" dirty="0">
                <a:solidFill>
                  <a:srgbClr val="1F6E7E"/>
                </a:solidFill>
                <a:latin typeface="Calibri"/>
                <a:ea typeface="Calibri"/>
                <a:cs typeface="Calibri"/>
                <a:sym typeface="Calibri"/>
              </a:rPr>
              <a:t>15%</a:t>
            </a:r>
            <a:endParaRPr lang="es-AR" noProof="0" dirty="0"/>
          </a:p>
        </p:txBody>
      </p:sp>
      <p:sp>
        <p:nvSpPr>
          <p:cNvPr id="246" name="Google Shape;246;p10"/>
          <p:cNvSpPr txBox="1"/>
          <p:nvPr/>
        </p:nvSpPr>
        <p:spPr>
          <a:xfrm>
            <a:off x="502920" y="4419114"/>
            <a:ext cx="3108960"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400" b="0" noProof="0" dirty="0">
                <a:solidFill>
                  <a:srgbClr val="22333B"/>
                </a:solidFill>
                <a:latin typeface="Calibri"/>
                <a:ea typeface="Calibri"/>
                <a:cs typeface="Calibri"/>
                <a:sym typeface="Calibri"/>
              </a:rPr>
              <a:t>Superior - Institutos</a:t>
            </a:r>
          </a:p>
        </p:txBody>
      </p:sp>
      <p:sp>
        <p:nvSpPr>
          <p:cNvPr id="247" name="Google Shape;247;p10"/>
          <p:cNvSpPr/>
          <p:nvPr/>
        </p:nvSpPr>
        <p:spPr>
          <a:xfrm>
            <a:off x="2963570" y="4407964"/>
            <a:ext cx="4572000" cy="237744"/>
          </a:xfrm>
          <a:prstGeom prst="roundRect">
            <a:avLst>
              <a:gd name="adj" fmla="val 28000"/>
            </a:avLst>
          </a:prstGeom>
          <a:solidFill>
            <a:srgbClr val="DDE6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48" name="Google Shape;248;p10"/>
          <p:cNvSpPr/>
          <p:nvPr/>
        </p:nvSpPr>
        <p:spPr>
          <a:xfrm>
            <a:off x="2963570" y="4407964"/>
            <a:ext cx="640080" cy="237744"/>
          </a:xfrm>
          <a:prstGeom prst="roundRect">
            <a:avLst>
              <a:gd name="adj" fmla="val 28000"/>
            </a:avLst>
          </a:prstGeom>
          <a:solidFill>
            <a:srgbClr val="2E8B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49" name="Google Shape;249;p10"/>
          <p:cNvSpPr txBox="1"/>
          <p:nvPr/>
        </p:nvSpPr>
        <p:spPr>
          <a:xfrm>
            <a:off x="7645298" y="4403726"/>
            <a:ext cx="86868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600" b="1" noProof="0" dirty="0">
                <a:solidFill>
                  <a:srgbClr val="1F6E7E"/>
                </a:solidFill>
                <a:latin typeface="Calibri"/>
                <a:ea typeface="Calibri"/>
                <a:cs typeface="Calibri"/>
                <a:sym typeface="Calibri"/>
              </a:rPr>
              <a:t>14%</a:t>
            </a:r>
            <a:endParaRPr lang="es-AR" noProof="0" dirty="0"/>
          </a:p>
        </p:txBody>
      </p:sp>
      <p:sp>
        <p:nvSpPr>
          <p:cNvPr id="250" name="Google Shape;250;p10"/>
          <p:cNvSpPr txBox="1"/>
          <p:nvPr/>
        </p:nvSpPr>
        <p:spPr>
          <a:xfrm>
            <a:off x="502920" y="4803162"/>
            <a:ext cx="3108960"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400" b="0" noProof="0" dirty="0">
                <a:solidFill>
                  <a:srgbClr val="22333B"/>
                </a:solidFill>
                <a:latin typeface="Calibri"/>
                <a:ea typeface="Calibri"/>
                <a:cs typeface="Calibri"/>
                <a:sym typeface="Calibri"/>
              </a:rPr>
              <a:t>Secundaria</a:t>
            </a:r>
            <a:endParaRPr lang="es-AR" noProof="0" dirty="0"/>
          </a:p>
        </p:txBody>
      </p:sp>
      <p:sp>
        <p:nvSpPr>
          <p:cNvPr id="251" name="Google Shape;251;p10"/>
          <p:cNvSpPr/>
          <p:nvPr/>
        </p:nvSpPr>
        <p:spPr>
          <a:xfrm>
            <a:off x="2963570" y="4792012"/>
            <a:ext cx="4572000" cy="237744"/>
          </a:xfrm>
          <a:prstGeom prst="roundRect">
            <a:avLst>
              <a:gd name="adj" fmla="val 28000"/>
            </a:avLst>
          </a:prstGeom>
          <a:solidFill>
            <a:srgbClr val="DDE6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52" name="Google Shape;252;p10"/>
          <p:cNvSpPr/>
          <p:nvPr/>
        </p:nvSpPr>
        <p:spPr>
          <a:xfrm>
            <a:off x="2963570" y="4792012"/>
            <a:ext cx="640080" cy="237744"/>
          </a:xfrm>
          <a:prstGeom prst="roundRect">
            <a:avLst>
              <a:gd name="adj" fmla="val 28000"/>
            </a:avLst>
          </a:prstGeom>
          <a:solidFill>
            <a:srgbClr val="2E8B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53" name="Google Shape;253;p10"/>
          <p:cNvSpPr txBox="1"/>
          <p:nvPr/>
        </p:nvSpPr>
        <p:spPr>
          <a:xfrm>
            <a:off x="7645298" y="4787774"/>
            <a:ext cx="86868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600" b="1" noProof="0" dirty="0">
                <a:solidFill>
                  <a:srgbClr val="1F6E7E"/>
                </a:solidFill>
                <a:latin typeface="Calibri"/>
                <a:ea typeface="Calibri"/>
                <a:cs typeface="Calibri"/>
                <a:sym typeface="Calibri"/>
              </a:rPr>
              <a:t>14%</a:t>
            </a:r>
            <a:endParaRPr lang="es-AR" noProof="0" dirty="0"/>
          </a:p>
        </p:txBody>
      </p:sp>
      <p:sp>
        <p:nvSpPr>
          <p:cNvPr id="254" name="Google Shape;254;p10"/>
          <p:cNvSpPr txBox="1"/>
          <p:nvPr/>
        </p:nvSpPr>
        <p:spPr>
          <a:xfrm>
            <a:off x="502920" y="5187210"/>
            <a:ext cx="3108960" cy="215444"/>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400" b="0" noProof="0" dirty="0">
                <a:solidFill>
                  <a:srgbClr val="22333B"/>
                </a:solidFill>
                <a:latin typeface="Calibri"/>
                <a:ea typeface="Calibri"/>
                <a:cs typeface="Calibri"/>
                <a:sym typeface="Calibri"/>
              </a:rPr>
              <a:t>Inicial</a:t>
            </a:r>
            <a:endParaRPr lang="es-AR" noProof="0" dirty="0"/>
          </a:p>
        </p:txBody>
      </p:sp>
      <p:sp>
        <p:nvSpPr>
          <p:cNvPr id="255" name="Google Shape;255;p10"/>
          <p:cNvSpPr/>
          <p:nvPr/>
        </p:nvSpPr>
        <p:spPr>
          <a:xfrm>
            <a:off x="2963570" y="5176060"/>
            <a:ext cx="4572000" cy="237744"/>
          </a:xfrm>
          <a:prstGeom prst="roundRect">
            <a:avLst>
              <a:gd name="adj" fmla="val 28000"/>
            </a:avLst>
          </a:prstGeom>
          <a:solidFill>
            <a:srgbClr val="DDE6E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56" name="Google Shape;256;p10"/>
          <p:cNvSpPr/>
          <p:nvPr/>
        </p:nvSpPr>
        <p:spPr>
          <a:xfrm>
            <a:off x="2963570" y="5176060"/>
            <a:ext cx="365760" cy="237744"/>
          </a:xfrm>
          <a:prstGeom prst="roundRect">
            <a:avLst>
              <a:gd name="adj" fmla="val 28000"/>
            </a:avLst>
          </a:prstGeom>
          <a:solidFill>
            <a:srgbClr val="2E8B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2400" noProof="0" dirty="0">
              <a:solidFill>
                <a:schemeClr val="lt1"/>
              </a:solidFill>
              <a:latin typeface="Calibri"/>
              <a:ea typeface="Calibri"/>
              <a:cs typeface="Calibri"/>
              <a:sym typeface="Calibri"/>
            </a:endParaRPr>
          </a:p>
        </p:txBody>
      </p:sp>
      <p:sp>
        <p:nvSpPr>
          <p:cNvPr id="257" name="Google Shape;257;p10"/>
          <p:cNvSpPr txBox="1"/>
          <p:nvPr/>
        </p:nvSpPr>
        <p:spPr>
          <a:xfrm>
            <a:off x="7645298" y="5171822"/>
            <a:ext cx="868680" cy="246221"/>
          </a:xfrm>
          <a:prstGeom prst="rect">
            <a:avLst/>
          </a:prstGeom>
          <a:noFill/>
          <a:ln>
            <a:noFill/>
          </a:ln>
        </p:spPr>
        <p:txBody>
          <a:bodyPr spcFirstLastPara="1" wrap="square" lIns="0" tIns="0" rIns="0" bIns="0" anchor="ctr" anchorCtr="0">
            <a:spAutoFit/>
          </a:bodyPr>
          <a:lstStyle/>
          <a:p>
            <a:pPr marL="0" marR="0" lvl="0" indent="0" algn="l" rtl="0">
              <a:spcBef>
                <a:spcPts val="0"/>
              </a:spcBef>
              <a:spcAft>
                <a:spcPts val="0"/>
              </a:spcAft>
              <a:buNone/>
            </a:pPr>
            <a:r>
              <a:rPr lang="es-AR" sz="1600" b="1" noProof="0" dirty="0">
                <a:solidFill>
                  <a:srgbClr val="1F6E7E"/>
                </a:solidFill>
                <a:latin typeface="Calibri"/>
                <a:ea typeface="Calibri"/>
                <a:cs typeface="Calibri"/>
                <a:sym typeface="Calibri"/>
              </a:rPr>
              <a:t>8%</a:t>
            </a:r>
            <a:endParaRPr lang="es-AR" noProof="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62"/>
        <p:cNvGrpSpPr/>
        <p:nvPr/>
      </p:nvGrpSpPr>
      <p:grpSpPr>
        <a:xfrm>
          <a:off x="0" y="0"/>
          <a:ext cx="0" cy="0"/>
          <a:chOff x="0" y="0"/>
          <a:chExt cx="0" cy="0"/>
        </a:xfrm>
      </p:grpSpPr>
      <p:sp>
        <p:nvSpPr>
          <p:cNvPr id="263" name="Google Shape;263;p11"/>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64" name="Google Shape;264;p11"/>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HERRAMIENTAS UTILIZADAS</a:t>
            </a:r>
            <a:endParaRPr lang="es-AR" sz="1100" noProof="0" dirty="0">
              <a:solidFill>
                <a:schemeClr val="dk1"/>
              </a:solidFill>
              <a:latin typeface="Calibri"/>
              <a:ea typeface="Calibri"/>
              <a:cs typeface="Calibri"/>
              <a:sym typeface="Calibri"/>
            </a:endParaRPr>
          </a:p>
        </p:txBody>
      </p:sp>
      <p:sp>
        <p:nvSpPr>
          <p:cNvPr id="265" name="Google Shape;265;p11"/>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¿Qué asistentes de IAGen usan?</a:t>
            </a:r>
            <a:endParaRPr lang="es-AR" sz="2900" noProof="0" dirty="0">
              <a:solidFill>
                <a:schemeClr val="dk1"/>
              </a:solidFill>
              <a:latin typeface="Calibri"/>
              <a:ea typeface="Calibri"/>
              <a:cs typeface="Calibri"/>
              <a:sym typeface="Calibri"/>
            </a:endParaRPr>
          </a:p>
        </p:txBody>
      </p:sp>
      <p:sp>
        <p:nvSpPr>
          <p:cNvPr id="266" name="Google Shape;266;p11"/>
          <p:cNvSpPr/>
          <p:nvPr/>
        </p:nvSpPr>
        <p:spPr>
          <a:xfrm>
            <a:off x="502920" y="1783080"/>
            <a:ext cx="10972800" cy="4572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6B7B80"/>
              </a:buClr>
              <a:buSzPts val="1800"/>
              <a:buFont typeface="Calibri"/>
              <a:buNone/>
            </a:pPr>
            <a:r>
              <a:rPr lang="es-AR" sz="1800" noProof="0" dirty="0">
                <a:solidFill>
                  <a:srgbClr val="6B7B80"/>
                </a:solidFill>
                <a:latin typeface="Calibri"/>
                <a:ea typeface="Calibri"/>
                <a:cs typeface="Calibri"/>
                <a:sym typeface="Calibri"/>
              </a:rPr>
              <a:t>Mayoritariamente usan varios asistentes basados en grandes modelos de lenguaje (LLM)</a:t>
            </a:r>
            <a:endParaRPr lang="es-AR" sz="1800" noProof="0" dirty="0">
              <a:solidFill>
                <a:schemeClr val="dk1"/>
              </a:solidFill>
              <a:latin typeface="Calibri"/>
              <a:ea typeface="Calibri"/>
              <a:cs typeface="Calibri"/>
              <a:sym typeface="Calibri"/>
            </a:endParaRPr>
          </a:p>
        </p:txBody>
      </p:sp>
      <p:sp>
        <p:nvSpPr>
          <p:cNvPr id="267" name="Google Shape;267;p11"/>
          <p:cNvSpPr/>
          <p:nvPr/>
        </p:nvSpPr>
        <p:spPr>
          <a:xfrm>
            <a:off x="502920" y="2514600"/>
            <a:ext cx="2743200" cy="713232"/>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err="1">
                <a:solidFill>
                  <a:srgbClr val="22333B"/>
                </a:solidFill>
                <a:latin typeface="Calibri"/>
                <a:ea typeface="Calibri"/>
                <a:cs typeface="Calibri"/>
                <a:sym typeface="Calibri"/>
              </a:rPr>
              <a:t>ChatGPT</a:t>
            </a:r>
            <a:endParaRPr lang="es-AR" sz="1600" noProof="0" dirty="0">
              <a:solidFill>
                <a:schemeClr val="dk1"/>
              </a:solidFill>
              <a:latin typeface="Calibri"/>
              <a:ea typeface="Calibri"/>
              <a:cs typeface="Calibri"/>
              <a:sym typeface="Calibri"/>
            </a:endParaRPr>
          </a:p>
        </p:txBody>
      </p:sp>
      <p:sp>
        <p:nvSpPr>
          <p:cNvPr id="268" name="Google Shape;268;p11"/>
          <p:cNvSpPr/>
          <p:nvPr/>
        </p:nvSpPr>
        <p:spPr>
          <a:xfrm>
            <a:off x="3383280" y="2743200"/>
            <a:ext cx="54864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69" name="Google Shape;269;p11"/>
          <p:cNvSpPr/>
          <p:nvPr/>
        </p:nvSpPr>
        <p:spPr>
          <a:xfrm>
            <a:off x="3383280" y="2743200"/>
            <a:ext cx="3862426"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70" name="Google Shape;270;p11"/>
          <p:cNvSpPr/>
          <p:nvPr/>
        </p:nvSpPr>
        <p:spPr>
          <a:xfrm>
            <a:off x="8979408" y="2514600"/>
            <a:ext cx="868680" cy="7132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70,4%</a:t>
            </a:r>
            <a:endParaRPr lang="es-AR" sz="1600" noProof="0" dirty="0">
              <a:solidFill>
                <a:schemeClr val="dk1"/>
              </a:solidFill>
              <a:latin typeface="Calibri"/>
              <a:ea typeface="Calibri"/>
              <a:cs typeface="Calibri"/>
              <a:sym typeface="Calibri"/>
            </a:endParaRPr>
          </a:p>
        </p:txBody>
      </p:sp>
      <p:sp>
        <p:nvSpPr>
          <p:cNvPr id="271" name="Google Shape;271;p11"/>
          <p:cNvSpPr/>
          <p:nvPr/>
        </p:nvSpPr>
        <p:spPr>
          <a:xfrm>
            <a:off x="502920" y="3227832"/>
            <a:ext cx="2743200" cy="713232"/>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Gemini</a:t>
            </a:r>
            <a:endParaRPr lang="es-AR" sz="1600" noProof="0" dirty="0">
              <a:solidFill>
                <a:schemeClr val="dk1"/>
              </a:solidFill>
              <a:latin typeface="Calibri"/>
              <a:ea typeface="Calibri"/>
              <a:cs typeface="Calibri"/>
              <a:sym typeface="Calibri"/>
            </a:endParaRPr>
          </a:p>
        </p:txBody>
      </p:sp>
      <p:sp>
        <p:nvSpPr>
          <p:cNvPr id="272" name="Google Shape;272;p11"/>
          <p:cNvSpPr/>
          <p:nvPr/>
        </p:nvSpPr>
        <p:spPr>
          <a:xfrm>
            <a:off x="3383280" y="3456432"/>
            <a:ext cx="54864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73" name="Google Shape;273;p11"/>
          <p:cNvSpPr/>
          <p:nvPr/>
        </p:nvSpPr>
        <p:spPr>
          <a:xfrm>
            <a:off x="3383280" y="3456432"/>
            <a:ext cx="2595067"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74" name="Google Shape;274;p11"/>
          <p:cNvSpPr/>
          <p:nvPr/>
        </p:nvSpPr>
        <p:spPr>
          <a:xfrm>
            <a:off x="8979408" y="3227832"/>
            <a:ext cx="868680" cy="7132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47,3%</a:t>
            </a:r>
            <a:endParaRPr lang="es-AR" sz="1600" noProof="0" dirty="0">
              <a:solidFill>
                <a:schemeClr val="dk1"/>
              </a:solidFill>
              <a:latin typeface="Calibri"/>
              <a:ea typeface="Calibri"/>
              <a:cs typeface="Calibri"/>
              <a:sym typeface="Calibri"/>
            </a:endParaRPr>
          </a:p>
        </p:txBody>
      </p:sp>
      <p:sp>
        <p:nvSpPr>
          <p:cNvPr id="275" name="Google Shape;275;p11"/>
          <p:cNvSpPr/>
          <p:nvPr/>
        </p:nvSpPr>
        <p:spPr>
          <a:xfrm>
            <a:off x="502920" y="3941064"/>
            <a:ext cx="2743200" cy="713232"/>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IAGen en el buscador de Google</a:t>
            </a:r>
            <a:endParaRPr lang="es-AR" sz="1600" noProof="0" dirty="0">
              <a:solidFill>
                <a:schemeClr val="dk1"/>
              </a:solidFill>
              <a:latin typeface="Calibri"/>
              <a:ea typeface="Calibri"/>
              <a:cs typeface="Calibri"/>
              <a:sym typeface="Calibri"/>
            </a:endParaRPr>
          </a:p>
        </p:txBody>
      </p:sp>
      <p:sp>
        <p:nvSpPr>
          <p:cNvPr id="276" name="Google Shape;276;p11"/>
          <p:cNvSpPr/>
          <p:nvPr/>
        </p:nvSpPr>
        <p:spPr>
          <a:xfrm>
            <a:off x="3383280" y="4169664"/>
            <a:ext cx="54864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77" name="Google Shape;277;p11"/>
          <p:cNvSpPr/>
          <p:nvPr/>
        </p:nvSpPr>
        <p:spPr>
          <a:xfrm>
            <a:off x="3383280" y="4169664"/>
            <a:ext cx="2189074"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78" name="Google Shape;278;p11"/>
          <p:cNvSpPr/>
          <p:nvPr/>
        </p:nvSpPr>
        <p:spPr>
          <a:xfrm>
            <a:off x="8979408" y="3941064"/>
            <a:ext cx="868680" cy="7132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39,9%</a:t>
            </a:r>
            <a:endParaRPr lang="es-AR" sz="1600" noProof="0" dirty="0">
              <a:solidFill>
                <a:schemeClr val="dk1"/>
              </a:solidFill>
              <a:latin typeface="Calibri"/>
              <a:ea typeface="Calibri"/>
              <a:cs typeface="Calibri"/>
              <a:sym typeface="Calibri"/>
            </a:endParaRPr>
          </a:p>
        </p:txBody>
      </p:sp>
      <p:sp>
        <p:nvSpPr>
          <p:cNvPr id="279" name="Google Shape;279;p11"/>
          <p:cNvSpPr/>
          <p:nvPr/>
        </p:nvSpPr>
        <p:spPr>
          <a:xfrm>
            <a:off x="502920" y="4654296"/>
            <a:ext cx="2743200" cy="713232"/>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err="1">
                <a:solidFill>
                  <a:srgbClr val="22333B"/>
                </a:solidFill>
                <a:latin typeface="Calibri"/>
                <a:ea typeface="Calibri"/>
                <a:cs typeface="Calibri"/>
                <a:sym typeface="Calibri"/>
              </a:rPr>
              <a:t>Canva</a:t>
            </a:r>
            <a:r>
              <a:rPr lang="es-AR" sz="1600" noProof="0" dirty="0">
                <a:solidFill>
                  <a:srgbClr val="22333B"/>
                </a:solidFill>
                <a:latin typeface="Calibri"/>
                <a:ea typeface="Calibri"/>
                <a:cs typeface="Calibri"/>
                <a:sym typeface="Calibri"/>
              </a:rPr>
              <a:t> AI</a:t>
            </a:r>
            <a:endParaRPr lang="es-AR" sz="1600" noProof="0" dirty="0">
              <a:solidFill>
                <a:schemeClr val="dk1"/>
              </a:solidFill>
              <a:latin typeface="Calibri"/>
              <a:ea typeface="Calibri"/>
              <a:cs typeface="Calibri"/>
              <a:sym typeface="Calibri"/>
            </a:endParaRPr>
          </a:p>
        </p:txBody>
      </p:sp>
      <p:sp>
        <p:nvSpPr>
          <p:cNvPr id="280" name="Google Shape;280;p11"/>
          <p:cNvSpPr/>
          <p:nvPr/>
        </p:nvSpPr>
        <p:spPr>
          <a:xfrm>
            <a:off x="3383280" y="4882896"/>
            <a:ext cx="54864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81" name="Google Shape;281;p11"/>
          <p:cNvSpPr/>
          <p:nvPr/>
        </p:nvSpPr>
        <p:spPr>
          <a:xfrm>
            <a:off x="3383280" y="4882896"/>
            <a:ext cx="1914754"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82" name="Google Shape;282;p11"/>
          <p:cNvSpPr/>
          <p:nvPr/>
        </p:nvSpPr>
        <p:spPr>
          <a:xfrm>
            <a:off x="8979408" y="4654296"/>
            <a:ext cx="868680" cy="71323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34,9%</a:t>
            </a:r>
            <a:endParaRPr lang="es-AR" sz="1600" noProof="0" dirty="0">
              <a:solidFill>
                <a:schemeClr val="dk1"/>
              </a:solidFill>
              <a:latin typeface="Calibri"/>
              <a:ea typeface="Calibri"/>
              <a:cs typeface="Calibri"/>
              <a:sym typeface="Calibri"/>
            </a:endParaRPr>
          </a:p>
        </p:txBody>
      </p:sp>
      <p:sp>
        <p:nvSpPr>
          <p:cNvPr id="283" name="Google Shape;283;p11"/>
          <p:cNvSpPr/>
          <p:nvPr/>
        </p:nvSpPr>
        <p:spPr>
          <a:xfrm>
            <a:off x="502920" y="5623560"/>
            <a:ext cx="11201400" cy="502920"/>
          </a:xfrm>
          <a:prstGeom prst="roundRect">
            <a:avLst>
              <a:gd name="adj" fmla="val 14545"/>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84" name="Google Shape;284;p11"/>
          <p:cNvSpPr/>
          <p:nvPr/>
        </p:nvSpPr>
        <p:spPr>
          <a:xfrm>
            <a:off x="777240" y="5623560"/>
            <a:ext cx="10698480" cy="502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800"/>
              <a:buFont typeface="Calibri"/>
              <a:buNone/>
            </a:pPr>
            <a:r>
              <a:rPr lang="es-AR" sz="1800" b="1" noProof="0" dirty="0">
                <a:solidFill>
                  <a:srgbClr val="DE8A2C"/>
                </a:solidFill>
                <a:latin typeface="Calibri"/>
                <a:ea typeface="Calibri"/>
                <a:cs typeface="Calibri"/>
                <a:sym typeface="Calibri"/>
              </a:rPr>
              <a:t>17%  </a:t>
            </a:r>
            <a:r>
              <a:rPr lang="es-AR" sz="1600" noProof="0" dirty="0">
                <a:solidFill>
                  <a:srgbClr val="22333B"/>
                </a:solidFill>
                <a:latin typeface="Calibri"/>
                <a:ea typeface="Calibri"/>
                <a:cs typeface="Calibri"/>
                <a:sym typeface="Calibri"/>
              </a:rPr>
              <a:t>utiliza un solo asistente de IA; el resto combina varios LLM disponibles.</a:t>
            </a:r>
            <a:endParaRPr lang="es-AR" sz="1800" noProof="0" dirty="0">
              <a:solidFill>
                <a:schemeClr val="dk1"/>
              </a:solidFill>
              <a:latin typeface="Calibri"/>
              <a:ea typeface="Calibri"/>
              <a:cs typeface="Calibri"/>
              <a:sym typeface="Calibri"/>
            </a:endParaRPr>
          </a:p>
        </p:txBody>
      </p:sp>
      <p:sp>
        <p:nvSpPr>
          <p:cNvPr id="285" name="Google Shape;285;p11"/>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286" name="Google Shape;286;p11"/>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287" name="Google Shape;287;p11"/>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11</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92"/>
        <p:cNvGrpSpPr/>
        <p:nvPr/>
      </p:nvGrpSpPr>
      <p:grpSpPr>
        <a:xfrm>
          <a:off x="0" y="0"/>
          <a:ext cx="0" cy="0"/>
          <a:chOff x="0" y="0"/>
          <a:chExt cx="0" cy="0"/>
        </a:xfrm>
      </p:grpSpPr>
      <p:sp>
        <p:nvSpPr>
          <p:cNvPr id="293" name="Google Shape;293;p12"/>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94" name="Google Shape;294;p12"/>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ACCESO Y COSTO</a:t>
            </a:r>
            <a:endParaRPr lang="es-AR" sz="1100" noProof="0" dirty="0">
              <a:solidFill>
                <a:schemeClr val="dk1"/>
              </a:solidFill>
              <a:latin typeface="Calibri"/>
              <a:ea typeface="Calibri"/>
              <a:cs typeface="Calibri"/>
              <a:sym typeface="Calibri"/>
            </a:endParaRPr>
          </a:p>
        </p:txBody>
      </p:sp>
      <p:sp>
        <p:nvSpPr>
          <p:cNvPr id="295" name="Google Shape;295;p12"/>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Los costos económicos para el acceso</a:t>
            </a:r>
            <a:endParaRPr lang="es-AR" sz="2900" noProof="0" dirty="0">
              <a:solidFill>
                <a:schemeClr val="dk1"/>
              </a:solidFill>
              <a:latin typeface="Calibri"/>
              <a:ea typeface="Calibri"/>
              <a:cs typeface="Calibri"/>
              <a:sym typeface="Calibri"/>
            </a:endParaRPr>
          </a:p>
        </p:txBody>
      </p:sp>
      <p:sp>
        <p:nvSpPr>
          <p:cNvPr id="296" name="Google Shape;296;p12"/>
          <p:cNvSpPr/>
          <p:nvPr/>
        </p:nvSpPr>
        <p:spPr>
          <a:xfrm>
            <a:off x="502920" y="1828800"/>
            <a:ext cx="338328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97" name="Google Shape;297;p12"/>
          <p:cNvSpPr/>
          <p:nvPr/>
        </p:nvSpPr>
        <p:spPr>
          <a:xfrm>
            <a:off x="640080" y="1938528"/>
            <a:ext cx="310896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400"/>
              <a:buFont typeface="Cambria"/>
              <a:buNone/>
            </a:pPr>
            <a:r>
              <a:rPr lang="es-AR" sz="4400" b="1" noProof="0" dirty="0">
                <a:solidFill>
                  <a:srgbClr val="2E8B9E"/>
                </a:solidFill>
                <a:latin typeface="Cambria"/>
                <a:ea typeface="Cambria"/>
                <a:cs typeface="Cambria"/>
                <a:sym typeface="Cambria"/>
              </a:rPr>
              <a:t>79,6%</a:t>
            </a:r>
            <a:endParaRPr lang="es-AR" sz="4400" noProof="0" dirty="0">
              <a:solidFill>
                <a:schemeClr val="dk1"/>
              </a:solidFill>
              <a:latin typeface="Calibri"/>
              <a:ea typeface="Calibri"/>
              <a:cs typeface="Calibri"/>
              <a:sym typeface="Calibri"/>
            </a:endParaRPr>
          </a:p>
        </p:txBody>
      </p:sp>
      <p:sp>
        <p:nvSpPr>
          <p:cNvPr id="298" name="Google Shape;298;p12"/>
          <p:cNvSpPr/>
          <p:nvPr/>
        </p:nvSpPr>
        <p:spPr>
          <a:xfrm>
            <a:off x="667512" y="2862986"/>
            <a:ext cx="305409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accede con la versión “gratuita” ofrecida por las plataformas</a:t>
            </a:r>
            <a:endParaRPr lang="es-AR" sz="1600" noProof="0" dirty="0">
              <a:solidFill>
                <a:schemeClr val="dk1"/>
              </a:solidFill>
              <a:latin typeface="Calibri"/>
              <a:ea typeface="Calibri"/>
              <a:cs typeface="Calibri"/>
              <a:sym typeface="Calibri"/>
            </a:endParaRPr>
          </a:p>
        </p:txBody>
      </p:sp>
      <p:sp>
        <p:nvSpPr>
          <p:cNvPr id="299" name="Google Shape;299;p12"/>
          <p:cNvSpPr/>
          <p:nvPr/>
        </p:nvSpPr>
        <p:spPr>
          <a:xfrm>
            <a:off x="4069080" y="1828800"/>
            <a:ext cx="338328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00" name="Google Shape;300;p12"/>
          <p:cNvSpPr/>
          <p:nvPr/>
        </p:nvSpPr>
        <p:spPr>
          <a:xfrm>
            <a:off x="4206240" y="1938528"/>
            <a:ext cx="310896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5600"/>
              <a:buFont typeface="Cambria"/>
              <a:buNone/>
            </a:pPr>
            <a:r>
              <a:rPr lang="es-AR" sz="5600" b="1" noProof="0" dirty="0">
                <a:solidFill>
                  <a:srgbClr val="DE8A2C"/>
                </a:solidFill>
                <a:latin typeface="Cambria"/>
                <a:ea typeface="Cambria"/>
                <a:cs typeface="Cambria"/>
                <a:sym typeface="Cambria"/>
              </a:rPr>
              <a:t>17%</a:t>
            </a:r>
            <a:endParaRPr lang="es-AR" sz="5600" noProof="0" dirty="0">
              <a:solidFill>
                <a:schemeClr val="dk1"/>
              </a:solidFill>
              <a:latin typeface="Calibri"/>
              <a:ea typeface="Calibri"/>
              <a:cs typeface="Calibri"/>
              <a:sym typeface="Calibri"/>
            </a:endParaRPr>
          </a:p>
        </p:txBody>
      </p:sp>
      <p:sp>
        <p:nvSpPr>
          <p:cNvPr id="301" name="Google Shape;301;p12"/>
          <p:cNvSpPr/>
          <p:nvPr/>
        </p:nvSpPr>
        <p:spPr>
          <a:xfrm>
            <a:off x="4233672" y="2862986"/>
            <a:ext cx="305409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utiliza alguna versión arancelada</a:t>
            </a:r>
            <a:endParaRPr lang="es-AR" sz="1600" noProof="0" dirty="0">
              <a:solidFill>
                <a:schemeClr val="dk1"/>
              </a:solidFill>
              <a:latin typeface="Calibri"/>
              <a:ea typeface="Calibri"/>
              <a:cs typeface="Calibri"/>
              <a:sym typeface="Calibri"/>
            </a:endParaRPr>
          </a:p>
        </p:txBody>
      </p:sp>
      <p:sp>
        <p:nvSpPr>
          <p:cNvPr id="302" name="Google Shape;302;p12"/>
          <p:cNvSpPr/>
          <p:nvPr/>
        </p:nvSpPr>
        <p:spPr>
          <a:xfrm>
            <a:off x="7635240" y="1828800"/>
            <a:ext cx="338328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03" name="Google Shape;303;p12"/>
          <p:cNvSpPr/>
          <p:nvPr/>
        </p:nvSpPr>
        <p:spPr>
          <a:xfrm>
            <a:off x="7772400" y="1938528"/>
            <a:ext cx="310896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5600"/>
              <a:buFont typeface="Cambria"/>
              <a:buNone/>
            </a:pPr>
            <a:r>
              <a:rPr lang="es-AR" sz="5600" b="1" noProof="0" dirty="0">
                <a:solidFill>
                  <a:srgbClr val="DE8A2C"/>
                </a:solidFill>
                <a:latin typeface="Cambria"/>
                <a:ea typeface="Cambria"/>
                <a:cs typeface="Cambria"/>
                <a:sym typeface="Cambria"/>
              </a:rPr>
              <a:t>15%</a:t>
            </a:r>
            <a:endParaRPr lang="es-AR" sz="5600" noProof="0" dirty="0">
              <a:solidFill>
                <a:schemeClr val="dk1"/>
              </a:solidFill>
              <a:latin typeface="Calibri"/>
              <a:ea typeface="Calibri"/>
              <a:cs typeface="Calibri"/>
              <a:sym typeface="Calibri"/>
            </a:endParaRPr>
          </a:p>
        </p:txBody>
      </p:sp>
      <p:sp>
        <p:nvSpPr>
          <p:cNvPr id="304" name="Google Shape;304;p12"/>
          <p:cNvSpPr/>
          <p:nvPr/>
        </p:nvSpPr>
        <p:spPr>
          <a:xfrm>
            <a:off x="7799832" y="2862986"/>
            <a:ext cx="305409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paga ese acceso de su propio bolsillo</a:t>
            </a:r>
            <a:endParaRPr lang="es-AR" sz="1600" noProof="0" dirty="0">
              <a:solidFill>
                <a:schemeClr val="dk1"/>
              </a:solidFill>
              <a:latin typeface="Calibri"/>
              <a:ea typeface="Calibri"/>
              <a:cs typeface="Calibri"/>
              <a:sym typeface="Calibri"/>
            </a:endParaRPr>
          </a:p>
        </p:txBody>
      </p:sp>
      <p:sp>
        <p:nvSpPr>
          <p:cNvPr id="305" name="Google Shape;305;p12"/>
          <p:cNvSpPr/>
          <p:nvPr/>
        </p:nvSpPr>
        <p:spPr>
          <a:xfrm>
            <a:off x="502920" y="3931920"/>
            <a:ext cx="11201400" cy="1828800"/>
          </a:xfrm>
          <a:prstGeom prst="roundRect">
            <a:avLst>
              <a:gd name="adj" fmla="val 4000"/>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06" name="Google Shape;306;p12"/>
          <p:cNvSpPr/>
          <p:nvPr/>
        </p:nvSpPr>
        <p:spPr>
          <a:xfrm>
            <a:off x="777240" y="4114800"/>
            <a:ext cx="1060704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800"/>
              <a:buFont typeface="Calibri"/>
              <a:buNone/>
            </a:pPr>
            <a:r>
              <a:rPr lang="es-AR" sz="1800" b="1" noProof="0" dirty="0">
                <a:solidFill>
                  <a:srgbClr val="DE8A2C"/>
                </a:solidFill>
                <a:latin typeface="Calibri"/>
                <a:ea typeface="Calibri"/>
                <a:cs typeface="Calibri"/>
                <a:sym typeface="Calibri"/>
              </a:rPr>
              <a:t>Una “gratuidad” objetable</a:t>
            </a:r>
            <a:endParaRPr lang="es-AR" sz="1800" noProof="0" dirty="0">
              <a:solidFill>
                <a:schemeClr val="dk1"/>
              </a:solidFill>
              <a:latin typeface="Calibri"/>
              <a:ea typeface="Calibri"/>
              <a:cs typeface="Calibri"/>
              <a:sym typeface="Calibri"/>
            </a:endParaRPr>
          </a:p>
        </p:txBody>
      </p:sp>
      <p:sp>
        <p:nvSpPr>
          <p:cNvPr id="307" name="Google Shape;307;p12"/>
          <p:cNvSpPr/>
          <p:nvPr/>
        </p:nvSpPr>
        <p:spPr>
          <a:xfrm>
            <a:off x="777240" y="4526280"/>
            <a:ext cx="10607040" cy="1143000"/>
          </a:xfrm>
          <a:prstGeom prst="rect">
            <a:avLst/>
          </a:prstGeom>
          <a:noFill/>
          <a:ln>
            <a:noFill/>
          </a:ln>
        </p:spPr>
        <p:txBody>
          <a:bodyPr spcFirstLastPara="1" wrap="square" lIns="0" tIns="0" rIns="0" bIns="0" anchor="t" anchorCtr="0">
            <a:noAutofit/>
          </a:bodyPr>
          <a:lstStyle/>
          <a:p>
            <a:pPr marL="0" marR="0" lvl="0" indent="0" algn="l" rtl="0">
              <a:lnSpc>
                <a:spcPct val="112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Esa supuesta gratuidad está supeditada al uso que hacen las plataformas corporativas: entrenan sus modelos de IA sobre la base de los datos generados por las y los propios trabajadores de la educación.</a:t>
            </a:r>
            <a:endParaRPr lang="es-AR" sz="1800" noProof="0" dirty="0">
              <a:solidFill>
                <a:schemeClr val="dk1"/>
              </a:solidFill>
              <a:latin typeface="Calibri"/>
              <a:ea typeface="Calibri"/>
              <a:cs typeface="Calibri"/>
              <a:sym typeface="Calibri"/>
            </a:endParaRPr>
          </a:p>
        </p:txBody>
      </p:sp>
      <p:sp>
        <p:nvSpPr>
          <p:cNvPr id="308" name="Google Shape;308;p12"/>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309" name="Google Shape;309;p12"/>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310" name="Google Shape;310;p12"/>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12</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15"/>
        <p:cNvGrpSpPr/>
        <p:nvPr/>
      </p:nvGrpSpPr>
      <p:grpSpPr>
        <a:xfrm>
          <a:off x="0" y="0"/>
          <a:ext cx="0" cy="0"/>
          <a:chOff x="0" y="0"/>
          <a:chExt cx="0" cy="0"/>
        </a:xfrm>
      </p:grpSpPr>
      <p:sp>
        <p:nvSpPr>
          <p:cNvPr id="316" name="Google Shape;316;p13"/>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17" name="Google Shape;317;p13"/>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PROCESO DE TRABAJO DOCENTE</a:t>
            </a:r>
            <a:endParaRPr lang="es-AR" sz="1100" noProof="0" dirty="0">
              <a:solidFill>
                <a:schemeClr val="dk1"/>
              </a:solidFill>
              <a:latin typeface="Calibri"/>
              <a:ea typeface="Calibri"/>
              <a:cs typeface="Calibri"/>
              <a:sym typeface="Calibri"/>
            </a:endParaRPr>
          </a:p>
        </p:txBody>
      </p:sp>
      <p:sp>
        <p:nvSpPr>
          <p:cNvPr id="318" name="Google Shape;318;p13"/>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¿En qué actividades se usa la IAGen?</a:t>
            </a:r>
            <a:endParaRPr lang="es-AR" sz="2900" noProof="0" dirty="0">
              <a:solidFill>
                <a:schemeClr val="dk1"/>
              </a:solidFill>
              <a:latin typeface="Calibri"/>
              <a:ea typeface="Calibri"/>
              <a:cs typeface="Calibri"/>
              <a:sym typeface="Calibri"/>
            </a:endParaRPr>
          </a:p>
        </p:txBody>
      </p:sp>
      <p:sp>
        <p:nvSpPr>
          <p:cNvPr id="319" name="Google Shape;319;p13"/>
          <p:cNvSpPr/>
          <p:nvPr/>
        </p:nvSpPr>
        <p:spPr>
          <a:xfrm>
            <a:off x="502920" y="1783080"/>
            <a:ext cx="109728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1800"/>
              <a:buFont typeface="Calibri"/>
              <a:buNone/>
            </a:pPr>
            <a:r>
              <a:rPr lang="es-AR" sz="1800" i="1" noProof="0" dirty="0">
                <a:solidFill>
                  <a:srgbClr val="6B7B80"/>
                </a:solidFill>
                <a:latin typeface="Calibri"/>
                <a:ea typeface="Calibri"/>
                <a:cs typeface="Calibri"/>
                <a:sym typeface="Calibri"/>
              </a:rPr>
              <a:t>Se trata de actividades indispensables del proceso de enseñar, dentro y fuera del aula.</a:t>
            </a:r>
            <a:endParaRPr lang="es-AR" sz="1800" noProof="0" dirty="0">
              <a:solidFill>
                <a:schemeClr val="dk1"/>
              </a:solidFill>
              <a:latin typeface="Calibri"/>
              <a:ea typeface="Calibri"/>
              <a:cs typeface="Calibri"/>
              <a:sym typeface="Calibri"/>
            </a:endParaRPr>
          </a:p>
        </p:txBody>
      </p:sp>
      <p:sp>
        <p:nvSpPr>
          <p:cNvPr id="320" name="Google Shape;320;p13"/>
          <p:cNvSpPr/>
          <p:nvPr/>
        </p:nvSpPr>
        <p:spPr>
          <a:xfrm>
            <a:off x="502920" y="2286000"/>
            <a:ext cx="457200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Armado de actividades para el desarrollo de las clases</a:t>
            </a:r>
            <a:endParaRPr lang="es-AR" sz="1400" noProof="0" dirty="0">
              <a:solidFill>
                <a:schemeClr val="dk1"/>
              </a:solidFill>
              <a:latin typeface="Calibri"/>
              <a:ea typeface="Calibri"/>
              <a:cs typeface="Calibri"/>
              <a:sym typeface="Calibri"/>
            </a:endParaRPr>
          </a:p>
        </p:txBody>
      </p:sp>
      <p:sp>
        <p:nvSpPr>
          <p:cNvPr id="321" name="Google Shape;321;p13"/>
          <p:cNvSpPr/>
          <p:nvPr/>
        </p:nvSpPr>
        <p:spPr>
          <a:xfrm>
            <a:off x="4941621" y="2478024"/>
            <a:ext cx="42062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22" name="Google Shape;322;p13"/>
          <p:cNvSpPr/>
          <p:nvPr/>
        </p:nvSpPr>
        <p:spPr>
          <a:xfrm>
            <a:off x="4941621" y="2478024"/>
            <a:ext cx="2321844"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23" name="Google Shape;323;p13"/>
          <p:cNvSpPr/>
          <p:nvPr/>
        </p:nvSpPr>
        <p:spPr>
          <a:xfrm>
            <a:off x="9257589" y="2286000"/>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55,2%</a:t>
            </a:r>
            <a:endParaRPr lang="es-AR" sz="1600" noProof="0" dirty="0">
              <a:solidFill>
                <a:schemeClr val="dk1"/>
              </a:solidFill>
              <a:latin typeface="Calibri"/>
              <a:ea typeface="Calibri"/>
              <a:cs typeface="Calibri"/>
              <a:sym typeface="Calibri"/>
            </a:endParaRPr>
          </a:p>
        </p:txBody>
      </p:sp>
      <p:sp>
        <p:nvSpPr>
          <p:cNvPr id="324" name="Google Shape;324;p13"/>
          <p:cNvSpPr/>
          <p:nvPr/>
        </p:nvSpPr>
        <p:spPr>
          <a:xfrm>
            <a:off x="502920" y="2926080"/>
            <a:ext cx="457200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Elaborar y/o adaptar materiales pedagógicos</a:t>
            </a:r>
            <a:endParaRPr lang="es-AR" sz="1400" noProof="0" dirty="0">
              <a:solidFill>
                <a:schemeClr val="dk1"/>
              </a:solidFill>
              <a:latin typeface="Calibri"/>
              <a:ea typeface="Calibri"/>
              <a:cs typeface="Calibri"/>
              <a:sym typeface="Calibri"/>
            </a:endParaRPr>
          </a:p>
        </p:txBody>
      </p:sp>
      <p:sp>
        <p:nvSpPr>
          <p:cNvPr id="325" name="Google Shape;325;p13"/>
          <p:cNvSpPr/>
          <p:nvPr/>
        </p:nvSpPr>
        <p:spPr>
          <a:xfrm>
            <a:off x="4941621" y="3118104"/>
            <a:ext cx="42062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26" name="Google Shape;326;p13"/>
          <p:cNvSpPr/>
          <p:nvPr/>
        </p:nvSpPr>
        <p:spPr>
          <a:xfrm>
            <a:off x="4941621" y="3118104"/>
            <a:ext cx="2119945"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27" name="Google Shape;327;p13"/>
          <p:cNvSpPr/>
          <p:nvPr/>
        </p:nvSpPr>
        <p:spPr>
          <a:xfrm>
            <a:off x="9257589" y="2926080"/>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50,4%</a:t>
            </a:r>
            <a:endParaRPr lang="es-AR" sz="1600" noProof="0" dirty="0">
              <a:solidFill>
                <a:schemeClr val="dk1"/>
              </a:solidFill>
              <a:latin typeface="Calibri"/>
              <a:ea typeface="Calibri"/>
              <a:cs typeface="Calibri"/>
              <a:sym typeface="Calibri"/>
            </a:endParaRPr>
          </a:p>
        </p:txBody>
      </p:sp>
      <p:sp>
        <p:nvSpPr>
          <p:cNvPr id="328" name="Google Shape;328;p13"/>
          <p:cNvSpPr/>
          <p:nvPr/>
        </p:nvSpPr>
        <p:spPr>
          <a:xfrm>
            <a:off x="502920" y="3566160"/>
            <a:ext cx="457200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Crear ilustraciones y/o producir audios o videos</a:t>
            </a:r>
            <a:endParaRPr lang="es-AR" sz="1400" noProof="0" dirty="0">
              <a:solidFill>
                <a:schemeClr val="dk1"/>
              </a:solidFill>
              <a:latin typeface="Calibri"/>
              <a:ea typeface="Calibri"/>
              <a:cs typeface="Calibri"/>
              <a:sym typeface="Calibri"/>
            </a:endParaRPr>
          </a:p>
        </p:txBody>
      </p:sp>
      <p:sp>
        <p:nvSpPr>
          <p:cNvPr id="329" name="Google Shape;329;p13"/>
          <p:cNvSpPr/>
          <p:nvPr/>
        </p:nvSpPr>
        <p:spPr>
          <a:xfrm>
            <a:off x="4941621" y="3758184"/>
            <a:ext cx="42062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0" name="Google Shape;330;p13"/>
          <p:cNvSpPr/>
          <p:nvPr/>
        </p:nvSpPr>
        <p:spPr>
          <a:xfrm>
            <a:off x="4941621" y="3758184"/>
            <a:ext cx="2098914"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1" name="Google Shape;331;p13"/>
          <p:cNvSpPr/>
          <p:nvPr/>
        </p:nvSpPr>
        <p:spPr>
          <a:xfrm>
            <a:off x="9257589" y="3566160"/>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49,9%</a:t>
            </a:r>
            <a:endParaRPr lang="es-AR" sz="1600" noProof="0" dirty="0">
              <a:solidFill>
                <a:schemeClr val="dk1"/>
              </a:solidFill>
              <a:latin typeface="Calibri"/>
              <a:ea typeface="Calibri"/>
              <a:cs typeface="Calibri"/>
              <a:sym typeface="Calibri"/>
            </a:endParaRPr>
          </a:p>
        </p:txBody>
      </p:sp>
      <p:sp>
        <p:nvSpPr>
          <p:cNvPr id="332" name="Google Shape;332;p13"/>
          <p:cNvSpPr/>
          <p:nvPr/>
        </p:nvSpPr>
        <p:spPr>
          <a:xfrm>
            <a:off x="502920" y="4206240"/>
            <a:ext cx="457200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Buscar información y/o elaborar resúmenes</a:t>
            </a:r>
            <a:endParaRPr lang="es-AR" sz="1400" noProof="0" dirty="0">
              <a:solidFill>
                <a:schemeClr val="dk1"/>
              </a:solidFill>
              <a:latin typeface="Calibri"/>
              <a:ea typeface="Calibri"/>
              <a:cs typeface="Calibri"/>
              <a:sym typeface="Calibri"/>
            </a:endParaRPr>
          </a:p>
        </p:txBody>
      </p:sp>
      <p:sp>
        <p:nvSpPr>
          <p:cNvPr id="333" name="Google Shape;333;p13"/>
          <p:cNvSpPr/>
          <p:nvPr/>
        </p:nvSpPr>
        <p:spPr>
          <a:xfrm>
            <a:off x="4941621" y="4398264"/>
            <a:ext cx="42062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4" name="Google Shape;334;p13"/>
          <p:cNvSpPr/>
          <p:nvPr/>
        </p:nvSpPr>
        <p:spPr>
          <a:xfrm>
            <a:off x="4941621" y="4398264"/>
            <a:ext cx="1442740"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5" name="Google Shape;335;p13"/>
          <p:cNvSpPr/>
          <p:nvPr/>
        </p:nvSpPr>
        <p:spPr>
          <a:xfrm>
            <a:off x="9257589" y="4206240"/>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34,3%</a:t>
            </a:r>
            <a:endParaRPr lang="es-AR" sz="1600" noProof="0" dirty="0">
              <a:solidFill>
                <a:schemeClr val="dk1"/>
              </a:solidFill>
              <a:latin typeface="Calibri"/>
              <a:ea typeface="Calibri"/>
              <a:cs typeface="Calibri"/>
              <a:sym typeface="Calibri"/>
            </a:endParaRPr>
          </a:p>
        </p:txBody>
      </p:sp>
      <p:sp>
        <p:nvSpPr>
          <p:cNvPr id="336" name="Google Shape;336;p13"/>
          <p:cNvSpPr/>
          <p:nvPr/>
        </p:nvSpPr>
        <p:spPr>
          <a:xfrm>
            <a:off x="502920" y="4846320"/>
            <a:ext cx="457200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Organizar recursos didácticos y planificar las clases</a:t>
            </a:r>
            <a:endParaRPr lang="es-AR" sz="1400" noProof="0" dirty="0">
              <a:solidFill>
                <a:schemeClr val="dk1"/>
              </a:solidFill>
              <a:latin typeface="Calibri"/>
              <a:ea typeface="Calibri"/>
              <a:cs typeface="Calibri"/>
              <a:sym typeface="Calibri"/>
            </a:endParaRPr>
          </a:p>
        </p:txBody>
      </p:sp>
      <p:sp>
        <p:nvSpPr>
          <p:cNvPr id="337" name="Google Shape;337;p13"/>
          <p:cNvSpPr/>
          <p:nvPr/>
        </p:nvSpPr>
        <p:spPr>
          <a:xfrm>
            <a:off x="4941621" y="5038344"/>
            <a:ext cx="42062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8" name="Google Shape;338;p13"/>
          <p:cNvSpPr/>
          <p:nvPr/>
        </p:nvSpPr>
        <p:spPr>
          <a:xfrm>
            <a:off x="4941621" y="5038344"/>
            <a:ext cx="1261872"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39" name="Google Shape;339;p13"/>
          <p:cNvSpPr/>
          <p:nvPr/>
        </p:nvSpPr>
        <p:spPr>
          <a:xfrm>
            <a:off x="9257589" y="4846320"/>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30%</a:t>
            </a:r>
            <a:endParaRPr lang="es-AR" sz="1600" noProof="0" dirty="0">
              <a:solidFill>
                <a:schemeClr val="dk1"/>
              </a:solidFill>
              <a:latin typeface="Calibri"/>
              <a:ea typeface="Calibri"/>
              <a:cs typeface="Calibri"/>
              <a:sym typeface="Calibri"/>
            </a:endParaRPr>
          </a:p>
        </p:txBody>
      </p:sp>
      <p:sp>
        <p:nvSpPr>
          <p:cNvPr id="340" name="Google Shape;340;p13"/>
          <p:cNvSpPr/>
          <p:nvPr/>
        </p:nvSpPr>
        <p:spPr>
          <a:xfrm>
            <a:off x="502920" y="5623560"/>
            <a:ext cx="11201400" cy="64008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6B7B80"/>
              </a:buClr>
              <a:buSzPts val="1400"/>
              <a:buFont typeface="Calibri"/>
              <a:buNone/>
            </a:pPr>
            <a:r>
              <a:rPr lang="es-AR" sz="1400" i="1" noProof="0" dirty="0">
                <a:solidFill>
                  <a:srgbClr val="6B7B80"/>
                </a:solidFill>
                <a:latin typeface="Calibri"/>
                <a:ea typeface="Calibri"/>
                <a:cs typeface="Calibri"/>
                <a:sym typeface="Calibri"/>
              </a:rPr>
              <a:t>Diferencias por nivel: el armado de actividades concentra 59% en Secundario y 43% en Inicial; la planificación aparece con más frecuencia en Primaria, Secundaria y Superior (30%); la elaboración de informes pedagógicos, sobre todo en Primario (24%).</a:t>
            </a:r>
            <a:endParaRPr lang="es-AR" sz="1400" noProof="0" dirty="0">
              <a:solidFill>
                <a:schemeClr val="dk1"/>
              </a:solidFill>
              <a:latin typeface="Calibri"/>
              <a:ea typeface="Calibri"/>
              <a:cs typeface="Calibri"/>
              <a:sym typeface="Calibri"/>
            </a:endParaRPr>
          </a:p>
        </p:txBody>
      </p:sp>
      <p:sp>
        <p:nvSpPr>
          <p:cNvPr id="341" name="Google Shape;341;p13"/>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342" name="Google Shape;342;p13"/>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343" name="Google Shape;343;p13"/>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13</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48"/>
        <p:cNvGrpSpPr/>
        <p:nvPr/>
      </p:nvGrpSpPr>
      <p:grpSpPr>
        <a:xfrm>
          <a:off x="0" y="0"/>
          <a:ext cx="0" cy="0"/>
          <a:chOff x="0" y="0"/>
          <a:chExt cx="0" cy="0"/>
        </a:xfrm>
      </p:grpSpPr>
      <p:sp>
        <p:nvSpPr>
          <p:cNvPr id="349" name="Google Shape;349;p14"/>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50" name="Google Shape;350;p14"/>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QUIENES NO USAN IAGEN</a:t>
            </a:r>
            <a:endParaRPr lang="es-AR" sz="1100" noProof="0" dirty="0">
              <a:solidFill>
                <a:schemeClr val="dk1"/>
              </a:solidFill>
              <a:latin typeface="Calibri"/>
              <a:ea typeface="Calibri"/>
              <a:cs typeface="Calibri"/>
              <a:sym typeface="Calibri"/>
            </a:endParaRPr>
          </a:p>
        </p:txBody>
      </p:sp>
      <p:sp>
        <p:nvSpPr>
          <p:cNvPr id="351" name="Google Shape;351;p14"/>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Los motivos del no uso</a:t>
            </a:r>
            <a:endParaRPr lang="es-AR" sz="2900" noProof="0" dirty="0">
              <a:solidFill>
                <a:schemeClr val="dk1"/>
              </a:solidFill>
              <a:latin typeface="Calibri"/>
              <a:ea typeface="Calibri"/>
              <a:cs typeface="Calibri"/>
              <a:sym typeface="Calibri"/>
            </a:endParaRPr>
          </a:p>
        </p:txBody>
      </p:sp>
      <p:sp>
        <p:nvSpPr>
          <p:cNvPr id="352" name="Google Shape;352;p14"/>
          <p:cNvSpPr/>
          <p:nvPr/>
        </p:nvSpPr>
        <p:spPr>
          <a:xfrm>
            <a:off x="502920" y="1536192"/>
            <a:ext cx="10972800" cy="749808"/>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6B7B80"/>
              </a:buClr>
              <a:buSzPts val="2000"/>
              <a:buFont typeface="Calibri"/>
              <a:buNone/>
            </a:pPr>
            <a:r>
              <a:rPr lang="es-AR" sz="2000" noProof="0" dirty="0">
                <a:solidFill>
                  <a:srgbClr val="6B7B80"/>
                </a:solidFill>
                <a:latin typeface="Calibri"/>
                <a:ea typeface="Calibri"/>
                <a:cs typeface="Calibri"/>
                <a:sym typeface="Calibri"/>
              </a:rPr>
              <a:t>Entre quienes respondieron NO utilizar IAGen para su trabajo docente, predomina una distancia crítica respecto de los asistentes:</a:t>
            </a:r>
            <a:endParaRPr lang="es-AR" sz="2000" noProof="0" dirty="0">
              <a:solidFill>
                <a:schemeClr val="dk1"/>
              </a:solidFill>
              <a:latin typeface="Calibri"/>
              <a:ea typeface="Calibri"/>
              <a:cs typeface="Calibri"/>
              <a:sym typeface="Calibri"/>
            </a:endParaRPr>
          </a:p>
        </p:txBody>
      </p:sp>
      <p:sp>
        <p:nvSpPr>
          <p:cNvPr id="353" name="Google Shape;353;p14"/>
          <p:cNvSpPr/>
          <p:nvPr/>
        </p:nvSpPr>
        <p:spPr>
          <a:xfrm>
            <a:off x="502920" y="2514600"/>
            <a:ext cx="4754880" cy="73152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Perciben reducción del pensamiento crítico</a:t>
            </a:r>
            <a:endParaRPr lang="es-AR" sz="1600" noProof="0" dirty="0">
              <a:solidFill>
                <a:schemeClr val="dk1"/>
              </a:solidFill>
              <a:latin typeface="Calibri"/>
              <a:ea typeface="Calibri"/>
              <a:cs typeface="Calibri"/>
              <a:sym typeface="Calibri"/>
            </a:endParaRPr>
          </a:p>
        </p:txBody>
      </p:sp>
      <p:sp>
        <p:nvSpPr>
          <p:cNvPr id="354" name="Google Shape;354;p14"/>
          <p:cNvSpPr/>
          <p:nvPr/>
        </p:nvSpPr>
        <p:spPr>
          <a:xfrm>
            <a:off x="5394960" y="2752344"/>
            <a:ext cx="45720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55" name="Google Shape;355;p14"/>
          <p:cNvSpPr/>
          <p:nvPr/>
        </p:nvSpPr>
        <p:spPr>
          <a:xfrm>
            <a:off x="5394960" y="2752344"/>
            <a:ext cx="2162556"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56" name="Google Shape;356;p14"/>
          <p:cNvSpPr/>
          <p:nvPr/>
        </p:nvSpPr>
        <p:spPr>
          <a:xfrm>
            <a:off x="10076688" y="2514600"/>
            <a:ext cx="86868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47,3%</a:t>
            </a:r>
            <a:endParaRPr lang="es-AR" sz="1600" noProof="0" dirty="0">
              <a:solidFill>
                <a:schemeClr val="dk1"/>
              </a:solidFill>
              <a:latin typeface="Calibri"/>
              <a:ea typeface="Calibri"/>
              <a:cs typeface="Calibri"/>
              <a:sym typeface="Calibri"/>
            </a:endParaRPr>
          </a:p>
        </p:txBody>
      </p:sp>
      <p:sp>
        <p:nvSpPr>
          <p:cNvPr id="357" name="Google Shape;357;p14"/>
          <p:cNvSpPr/>
          <p:nvPr/>
        </p:nvSpPr>
        <p:spPr>
          <a:xfrm>
            <a:off x="502920" y="3246120"/>
            <a:ext cx="4754880" cy="73152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Perciben disminución de la creatividad</a:t>
            </a:r>
            <a:endParaRPr lang="es-AR" sz="1600" noProof="0" dirty="0">
              <a:solidFill>
                <a:schemeClr val="dk1"/>
              </a:solidFill>
              <a:latin typeface="Calibri"/>
              <a:ea typeface="Calibri"/>
              <a:cs typeface="Calibri"/>
              <a:sym typeface="Calibri"/>
            </a:endParaRPr>
          </a:p>
        </p:txBody>
      </p:sp>
      <p:sp>
        <p:nvSpPr>
          <p:cNvPr id="358" name="Google Shape;358;p14"/>
          <p:cNvSpPr/>
          <p:nvPr/>
        </p:nvSpPr>
        <p:spPr>
          <a:xfrm>
            <a:off x="5394960" y="3483864"/>
            <a:ext cx="45720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59" name="Google Shape;359;p14"/>
          <p:cNvSpPr/>
          <p:nvPr/>
        </p:nvSpPr>
        <p:spPr>
          <a:xfrm>
            <a:off x="5394960" y="3483864"/>
            <a:ext cx="1920240"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60" name="Google Shape;360;p14"/>
          <p:cNvSpPr/>
          <p:nvPr/>
        </p:nvSpPr>
        <p:spPr>
          <a:xfrm>
            <a:off x="10076688" y="3246120"/>
            <a:ext cx="86868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42%</a:t>
            </a:r>
            <a:endParaRPr lang="es-AR" sz="1600" noProof="0" dirty="0">
              <a:solidFill>
                <a:schemeClr val="dk1"/>
              </a:solidFill>
              <a:latin typeface="Calibri"/>
              <a:ea typeface="Calibri"/>
              <a:cs typeface="Calibri"/>
              <a:sym typeface="Calibri"/>
            </a:endParaRPr>
          </a:p>
        </p:txBody>
      </p:sp>
      <p:sp>
        <p:nvSpPr>
          <p:cNvPr id="361" name="Google Shape;361;p14"/>
          <p:cNvSpPr/>
          <p:nvPr/>
        </p:nvSpPr>
        <p:spPr>
          <a:xfrm>
            <a:off x="502920" y="3977640"/>
            <a:ext cx="4754880" cy="73152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Falta de formación suficiente para su uso laboral</a:t>
            </a:r>
            <a:endParaRPr lang="es-AR" sz="1600" noProof="0" dirty="0">
              <a:solidFill>
                <a:schemeClr val="dk1"/>
              </a:solidFill>
              <a:latin typeface="Calibri"/>
              <a:ea typeface="Calibri"/>
              <a:cs typeface="Calibri"/>
              <a:sym typeface="Calibri"/>
            </a:endParaRPr>
          </a:p>
        </p:txBody>
      </p:sp>
      <p:sp>
        <p:nvSpPr>
          <p:cNvPr id="362" name="Google Shape;362;p14"/>
          <p:cNvSpPr/>
          <p:nvPr/>
        </p:nvSpPr>
        <p:spPr>
          <a:xfrm>
            <a:off x="5394960" y="4215384"/>
            <a:ext cx="45720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63" name="Google Shape;363;p14"/>
          <p:cNvSpPr/>
          <p:nvPr/>
        </p:nvSpPr>
        <p:spPr>
          <a:xfrm>
            <a:off x="5394960" y="4215384"/>
            <a:ext cx="1101852"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64" name="Google Shape;364;p14"/>
          <p:cNvSpPr/>
          <p:nvPr/>
        </p:nvSpPr>
        <p:spPr>
          <a:xfrm>
            <a:off x="10076688" y="3977640"/>
            <a:ext cx="868680" cy="7315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24,1%</a:t>
            </a:r>
            <a:endParaRPr lang="es-AR" sz="1600" noProof="0" dirty="0">
              <a:solidFill>
                <a:schemeClr val="dk1"/>
              </a:solidFill>
              <a:latin typeface="Calibri"/>
              <a:ea typeface="Calibri"/>
              <a:cs typeface="Calibri"/>
              <a:sym typeface="Calibri"/>
            </a:endParaRPr>
          </a:p>
        </p:txBody>
      </p:sp>
      <p:sp>
        <p:nvSpPr>
          <p:cNvPr id="365" name="Google Shape;365;p14"/>
          <p:cNvSpPr/>
          <p:nvPr/>
        </p:nvSpPr>
        <p:spPr>
          <a:xfrm>
            <a:off x="502920" y="5212080"/>
            <a:ext cx="11201400" cy="54864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2E8B9E"/>
              </a:buClr>
              <a:buSzPts val="1600"/>
              <a:buFont typeface="Calibri"/>
              <a:buNone/>
            </a:pPr>
            <a:r>
              <a:rPr lang="es-AR" sz="1600" i="1" noProof="0" dirty="0">
                <a:solidFill>
                  <a:srgbClr val="2E8B9E"/>
                </a:solidFill>
                <a:latin typeface="Calibri"/>
                <a:ea typeface="Calibri"/>
                <a:cs typeface="Calibri"/>
                <a:sym typeface="Calibri"/>
              </a:rPr>
              <a:t>El rechazo se explica más por una posición crítica sobre los efectos de la IA que por falta de formación.</a:t>
            </a:r>
            <a:endParaRPr lang="es-AR" sz="1600" noProof="0" dirty="0">
              <a:solidFill>
                <a:schemeClr val="dk1"/>
              </a:solidFill>
              <a:latin typeface="Calibri"/>
              <a:ea typeface="Calibri"/>
              <a:cs typeface="Calibri"/>
              <a:sym typeface="Calibri"/>
            </a:endParaRPr>
          </a:p>
        </p:txBody>
      </p:sp>
      <p:sp>
        <p:nvSpPr>
          <p:cNvPr id="366" name="Google Shape;366;p14"/>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367" name="Google Shape;367;p14"/>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368" name="Google Shape;368;p14"/>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14</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448"/>
        <p:cNvGrpSpPr/>
        <p:nvPr/>
      </p:nvGrpSpPr>
      <p:grpSpPr>
        <a:xfrm>
          <a:off x="0" y="0"/>
          <a:ext cx="0" cy="0"/>
          <a:chOff x="0" y="0"/>
          <a:chExt cx="0" cy="0"/>
        </a:xfrm>
      </p:grpSpPr>
      <p:sp>
        <p:nvSpPr>
          <p:cNvPr id="449" name="Google Shape;449;p18"/>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50" name="Google Shape;450;p18"/>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51" name="Google Shape;451;p18"/>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04</a:t>
            </a:r>
            <a:endParaRPr lang="es-AR" sz="9600" noProof="0" dirty="0">
              <a:solidFill>
                <a:schemeClr val="dk1"/>
              </a:solidFill>
              <a:latin typeface="Calibri"/>
              <a:ea typeface="Calibri"/>
              <a:cs typeface="Calibri"/>
              <a:sym typeface="Calibri"/>
            </a:endParaRPr>
          </a:p>
        </p:txBody>
      </p:sp>
      <p:cxnSp>
        <p:nvCxnSpPr>
          <p:cNvPr id="452" name="Google Shape;452;p18"/>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453" name="Google Shape;453;p18"/>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Experiencia, equipamiento y formación en el uso de la IAGen</a:t>
            </a:r>
            <a:endParaRPr lang="es-AR" sz="3400" noProof="0" dirty="0">
              <a:solidFill>
                <a:schemeClr val="dk1"/>
              </a:solidFill>
              <a:latin typeface="Calibri"/>
              <a:ea typeface="Calibri"/>
              <a:cs typeface="Calibri"/>
              <a:sym typeface="Calibri"/>
            </a:endParaRPr>
          </a:p>
        </p:txBody>
      </p:sp>
      <p:sp>
        <p:nvSpPr>
          <p:cNvPr id="454" name="Google Shape;454;p18"/>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Quién sostiene, con qué recursos, el uso de la IA en la escuela.</a:t>
            </a:r>
            <a:endParaRPr lang="es-AR" sz="1600" noProof="0" dirty="0">
              <a:solidFill>
                <a:schemeClr val="dk1"/>
              </a:solidFill>
              <a:latin typeface="Calibri"/>
              <a:ea typeface="Calibri"/>
              <a:cs typeface="Calibri"/>
              <a:sym typeface="Calibri"/>
            </a:endParaRPr>
          </a:p>
        </p:txBody>
      </p:sp>
      <p:sp>
        <p:nvSpPr>
          <p:cNvPr id="455" name="Google Shape;455;p18"/>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456" name="Google Shape;456;p18"/>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18</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3B9AACDE-655B-3E01-887C-549A6E36B92D}"/>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D66859C1-1C00-AF37-6F34-5BC5B46C25E9}"/>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52BFA28F-2BB0-CF0B-315C-56ECAA181E27}"/>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48868868-4D08-C3DE-877A-FFD25FA259D4}"/>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64"/>
        <p:cNvGrpSpPr/>
        <p:nvPr/>
      </p:nvGrpSpPr>
      <p:grpSpPr>
        <a:xfrm>
          <a:off x="0" y="0"/>
          <a:ext cx="0" cy="0"/>
          <a:chOff x="0" y="0"/>
          <a:chExt cx="0" cy="0"/>
        </a:xfrm>
      </p:grpSpPr>
      <p:sp>
        <p:nvSpPr>
          <p:cNvPr id="465" name="Google Shape;465;p19"/>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66" name="Google Shape;466;p19"/>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EXPERIENCIA Y FORMACIÓN</a:t>
            </a:r>
            <a:endParaRPr lang="es-AR" sz="1100" noProof="0" dirty="0">
              <a:solidFill>
                <a:schemeClr val="dk1"/>
              </a:solidFill>
              <a:latin typeface="Calibri"/>
              <a:ea typeface="Calibri"/>
              <a:cs typeface="Calibri"/>
              <a:sym typeface="Calibri"/>
            </a:endParaRPr>
          </a:p>
        </p:txBody>
      </p:sp>
      <p:sp>
        <p:nvSpPr>
          <p:cNvPr id="467" name="Google Shape;467;p19"/>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Mucha experiencia, escasa formación</a:t>
            </a:r>
            <a:endParaRPr lang="es-AR" sz="2900" noProof="0" dirty="0">
              <a:solidFill>
                <a:schemeClr val="dk1"/>
              </a:solidFill>
              <a:latin typeface="Calibri"/>
              <a:ea typeface="Calibri"/>
              <a:cs typeface="Calibri"/>
              <a:sym typeface="Calibri"/>
            </a:endParaRPr>
          </a:p>
        </p:txBody>
      </p:sp>
      <p:sp>
        <p:nvSpPr>
          <p:cNvPr id="468" name="Google Shape;468;p19"/>
          <p:cNvSpPr/>
          <p:nvPr/>
        </p:nvSpPr>
        <p:spPr>
          <a:xfrm>
            <a:off x="502920" y="1874520"/>
            <a:ext cx="2606040" cy="1828800"/>
          </a:xfrm>
          <a:prstGeom prst="roundRect">
            <a:avLst>
              <a:gd name="adj" fmla="val 400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69" name="Google Shape;469;p19"/>
          <p:cNvSpPr/>
          <p:nvPr/>
        </p:nvSpPr>
        <p:spPr>
          <a:xfrm>
            <a:off x="640080" y="1984248"/>
            <a:ext cx="2331720" cy="10058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800"/>
              <a:buFont typeface="Cambria"/>
              <a:buNone/>
            </a:pPr>
            <a:r>
              <a:rPr lang="es-AR" sz="4800" b="1" noProof="0" dirty="0">
                <a:solidFill>
                  <a:srgbClr val="2E8B9E"/>
                </a:solidFill>
                <a:latin typeface="Cambria"/>
                <a:ea typeface="Cambria"/>
                <a:cs typeface="Cambria"/>
                <a:sym typeface="Cambria"/>
              </a:rPr>
              <a:t>62%</a:t>
            </a:r>
            <a:endParaRPr lang="es-AR" sz="4800" noProof="0" dirty="0">
              <a:solidFill>
                <a:schemeClr val="dk1"/>
              </a:solidFill>
              <a:latin typeface="Calibri"/>
              <a:ea typeface="Calibri"/>
              <a:cs typeface="Calibri"/>
              <a:sym typeface="Calibri"/>
            </a:endParaRPr>
          </a:p>
        </p:txBody>
      </p:sp>
      <p:sp>
        <p:nvSpPr>
          <p:cNvPr id="470" name="Google Shape;470;p19"/>
          <p:cNvSpPr/>
          <p:nvPr/>
        </p:nvSpPr>
        <p:spPr>
          <a:xfrm>
            <a:off x="667512" y="2935224"/>
            <a:ext cx="2276856" cy="731520"/>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manifiesta contar con experiencia previa en el uso de la IAGen</a:t>
            </a:r>
            <a:endParaRPr lang="es-AR" sz="1600" noProof="0" dirty="0">
              <a:solidFill>
                <a:schemeClr val="dk1"/>
              </a:solidFill>
              <a:latin typeface="Calibri"/>
              <a:ea typeface="Calibri"/>
              <a:cs typeface="Calibri"/>
              <a:sym typeface="Calibri"/>
            </a:endParaRPr>
          </a:p>
        </p:txBody>
      </p:sp>
      <p:sp>
        <p:nvSpPr>
          <p:cNvPr id="471" name="Google Shape;471;p19"/>
          <p:cNvSpPr/>
          <p:nvPr/>
        </p:nvSpPr>
        <p:spPr>
          <a:xfrm>
            <a:off x="3246120" y="1874520"/>
            <a:ext cx="2606040" cy="1828800"/>
          </a:xfrm>
          <a:prstGeom prst="roundRect">
            <a:avLst>
              <a:gd name="adj" fmla="val 400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72" name="Google Shape;472;p19"/>
          <p:cNvSpPr/>
          <p:nvPr/>
        </p:nvSpPr>
        <p:spPr>
          <a:xfrm>
            <a:off x="3383280" y="1984248"/>
            <a:ext cx="2331720" cy="10058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4800"/>
              <a:buFont typeface="Cambria"/>
              <a:buNone/>
            </a:pPr>
            <a:r>
              <a:rPr lang="es-AR" sz="4800" b="1" noProof="0" dirty="0">
                <a:solidFill>
                  <a:srgbClr val="DE8A2C"/>
                </a:solidFill>
                <a:latin typeface="Cambria"/>
                <a:ea typeface="Cambria"/>
                <a:cs typeface="Cambria"/>
                <a:sym typeface="Cambria"/>
              </a:rPr>
              <a:t>58%</a:t>
            </a:r>
            <a:endParaRPr lang="es-AR" sz="4800" noProof="0" dirty="0">
              <a:solidFill>
                <a:schemeClr val="dk1"/>
              </a:solidFill>
              <a:latin typeface="Calibri"/>
              <a:ea typeface="Calibri"/>
              <a:cs typeface="Calibri"/>
              <a:sym typeface="Calibri"/>
            </a:endParaRPr>
          </a:p>
        </p:txBody>
      </p:sp>
      <p:sp>
        <p:nvSpPr>
          <p:cNvPr id="473" name="Google Shape;473;p19"/>
          <p:cNvSpPr/>
          <p:nvPr/>
        </p:nvSpPr>
        <p:spPr>
          <a:xfrm>
            <a:off x="3410712" y="2935224"/>
            <a:ext cx="2276856" cy="731520"/>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NO ha tenido formación en el uso de la IAGen</a:t>
            </a:r>
            <a:endParaRPr lang="es-AR" sz="1600" noProof="0" dirty="0">
              <a:solidFill>
                <a:schemeClr val="dk1"/>
              </a:solidFill>
              <a:latin typeface="Calibri"/>
              <a:ea typeface="Calibri"/>
              <a:cs typeface="Calibri"/>
              <a:sym typeface="Calibri"/>
            </a:endParaRPr>
          </a:p>
        </p:txBody>
      </p:sp>
      <p:sp>
        <p:nvSpPr>
          <p:cNvPr id="474" name="Google Shape;474;p19"/>
          <p:cNvSpPr/>
          <p:nvPr/>
        </p:nvSpPr>
        <p:spPr>
          <a:xfrm>
            <a:off x="5989320" y="1874520"/>
            <a:ext cx="2606040" cy="1828800"/>
          </a:xfrm>
          <a:prstGeom prst="roundRect">
            <a:avLst>
              <a:gd name="adj" fmla="val 400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75" name="Google Shape;475;p19"/>
          <p:cNvSpPr/>
          <p:nvPr/>
        </p:nvSpPr>
        <p:spPr>
          <a:xfrm>
            <a:off x="6126480" y="1984248"/>
            <a:ext cx="2331720" cy="10058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800"/>
              <a:buFont typeface="Cambria"/>
              <a:buNone/>
            </a:pPr>
            <a:r>
              <a:rPr lang="es-AR" sz="4800" b="1" noProof="0" dirty="0">
                <a:solidFill>
                  <a:srgbClr val="2E8B9E"/>
                </a:solidFill>
                <a:latin typeface="Cambria"/>
                <a:ea typeface="Cambria"/>
                <a:cs typeface="Cambria"/>
                <a:sym typeface="Cambria"/>
              </a:rPr>
              <a:t>35%</a:t>
            </a:r>
            <a:endParaRPr lang="es-AR" sz="4800" noProof="0" dirty="0">
              <a:solidFill>
                <a:schemeClr val="dk1"/>
              </a:solidFill>
              <a:latin typeface="Calibri"/>
              <a:ea typeface="Calibri"/>
              <a:cs typeface="Calibri"/>
              <a:sym typeface="Calibri"/>
            </a:endParaRPr>
          </a:p>
        </p:txBody>
      </p:sp>
      <p:sp>
        <p:nvSpPr>
          <p:cNvPr id="476" name="Google Shape;476;p19"/>
          <p:cNvSpPr/>
          <p:nvPr/>
        </p:nvSpPr>
        <p:spPr>
          <a:xfrm>
            <a:off x="6153912" y="2935224"/>
            <a:ext cx="2276856" cy="731520"/>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de quienes se formaron lo hicieron FUERA de su jornada laboral</a:t>
            </a:r>
            <a:endParaRPr lang="es-AR" sz="1600" noProof="0" dirty="0">
              <a:solidFill>
                <a:schemeClr val="dk1"/>
              </a:solidFill>
              <a:latin typeface="Calibri"/>
              <a:ea typeface="Calibri"/>
              <a:cs typeface="Calibri"/>
              <a:sym typeface="Calibri"/>
            </a:endParaRPr>
          </a:p>
        </p:txBody>
      </p:sp>
      <p:sp>
        <p:nvSpPr>
          <p:cNvPr id="477" name="Google Shape;477;p19"/>
          <p:cNvSpPr/>
          <p:nvPr/>
        </p:nvSpPr>
        <p:spPr>
          <a:xfrm>
            <a:off x="8732520" y="1874520"/>
            <a:ext cx="2971800" cy="1828800"/>
          </a:xfrm>
          <a:prstGeom prst="roundRect">
            <a:avLst>
              <a:gd name="adj" fmla="val 400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78" name="Google Shape;478;p19"/>
          <p:cNvSpPr/>
          <p:nvPr/>
        </p:nvSpPr>
        <p:spPr>
          <a:xfrm>
            <a:off x="8869680" y="1984248"/>
            <a:ext cx="2697480" cy="100584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5600"/>
              <a:buFont typeface="Cambria"/>
              <a:buNone/>
            </a:pPr>
            <a:r>
              <a:rPr lang="es-AR" sz="5600" b="1" noProof="0" dirty="0">
                <a:solidFill>
                  <a:srgbClr val="DE8A2C"/>
                </a:solidFill>
                <a:latin typeface="Cambria"/>
                <a:ea typeface="Cambria"/>
                <a:cs typeface="Cambria"/>
                <a:sym typeface="Cambria"/>
              </a:rPr>
              <a:t>92%</a:t>
            </a:r>
            <a:endParaRPr lang="es-AR" sz="5600" noProof="0" dirty="0">
              <a:solidFill>
                <a:schemeClr val="dk1"/>
              </a:solidFill>
              <a:latin typeface="Calibri"/>
              <a:ea typeface="Calibri"/>
              <a:cs typeface="Calibri"/>
              <a:sym typeface="Calibri"/>
            </a:endParaRPr>
          </a:p>
        </p:txBody>
      </p:sp>
      <p:sp>
        <p:nvSpPr>
          <p:cNvPr id="479" name="Google Shape;479;p19"/>
          <p:cNvSpPr/>
          <p:nvPr/>
        </p:nvSpPr>
        <p:spPr>
          <a:xfrm>
            <a:off x="8897112" y="2935224"/>
            <a:ext cx="2642616" cy="731520"/>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considera que necesita MAYOR formación en este campo</a:t>
            </a:r>
            <a:endParaRPr lang="es-AR" sz="1600" noProof="0" dirty="0">
              <a:solidFill>
                <a:schemeClr val="dk1"/>
              </a:solidFill>
              <a:latin typeface="Calibri"/>
              <a:ea typeface="Calibri"/>
              <a:cs typeface="Calibri"/>
              <a:sym typeface="Calibri"/>
            </a:endParaRPr>
          </a:p>
        </p:txBody>
      </p:sp>
      <p:sp>
        <p:nvSpPr>
          <p:cNvPr id="480" name="Google Shape;480;p19"/>
          <p:cNvSpPr/>
          <p:nvPr/>
        </p:nvSpPr>
        <p:spPr>
          <a:xfrm>
            <a:off x="502920" y="3977640"/>
            <a:ext cx="11201400" cy="1463040"/>
          </a:xfrm>
          <a:prstGeom prst="roundRect">
            <a:avLst>
              <a:gd name="adj" fmla="val 500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81" name="Google Shape;481;p19"/>
          <p:cNvSpPr/>
          <p:nvPr/>
        </p:nvSpPr>
        <p:spPr>
          <a:xfrm>
            <a:off x="777240" y="3977640"/>
            <a:ext cx="10698480" cy="1463040"/>
          </a:xfrm>
          <a:prstGeom prst="rect">
            <a:avLst/>
          </a:prstGeom>
          <a:noFill/>
          <a:ln>
            <a:noFill/>
          </a:ln>
        </p:spPr>
        <p:txBody>
          <a:bodyPr spcFirstLastPara="1" wrap="square" lIns="0" tIns="0" rIns="0" bIns="0" anchor="ctr" anchorCtr="0">
            <a:noAutofit/>
          </a:bodyPr>
          <a:lstStyle/>
          <a:p>
            <a:pPr marL="0" marR="0" lvl="0" indent="0" algn="l" rtl="0">
              <a:lnSpc>
                <a:spcPct val="112000"/>
              </a:lnSpc>
              <a:spcBef>
                <a:spcPts val="0"/>
              </a:spcBef>
              <a:spcAft>
                <a:spcPts val="0"/>
              </a:spcAft>
              <a:buClr>
                <a:srgbClr val="22333B"/>
              </a:buClr>
              <a:buSzPts val="1800"/>
              <a:buFont typeface="Calibri"/>
              <a:buNone/>
            </a:pPr>
            <a:r>
              <a:rPr lang="es-AR" sz="1800" noProof="0" dirty="0">
                <a:solidFill>
                  <a:srgbClr val="22333B"/>
                </a:solidFill>
                <a:latin typeface="Calibri"/>
                <a:ea typeface="Calibri"/>
                <a:cs typeface="Calibri"/>
                <a:sym typeface="Calibri"/>
              </a:rPr>
              <a:t>La demanda de formación es prácticamente unánime: la docencia sostiene el uso de la IA con experiencia acumulada por cuenta propia, mientras la formación institucional resulta escasa y, cuando ocurre, mayormente por fuera del tiempo de trabajo.</a:t>
            </a:r>
            <a:endParaRPr lang="es-AR" sz="1800" noProof="0" dirty="0">
              <a:solidFill>
                <a:schemeClr val="dk1"/>
              </a:solidFill>
              <a:latin typeface="Calibri"/>
              <a:ea typeface="Calibri"/>
              <a:cs typeface="Calibri"/>
              <a:sym typeface="Calibri"/>
            </a:endParaRPr>
          </a:p>
        </p:txBody>
      </p:sp>
      <p:sp>
        <p:nvSpPr>
          <p:cNvPr id="482" name="Google Shape;482;p19"/>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04 · Experiencia, equipamiento y formación</a:t>
            </a:r>
            <a:endParaRPr lang="es-AR" sz="900" noProof="0" dirty="0">
              <a:solidFill>
                <a:schemeClr val="dk1"/>
              </a:solidFill>
              <a:latin typeface="Calibri"/>
              <a:ea typeface="Calibri"/>
              <a:cs typeface="Calibri"/>
              <a:sym typeface="Calibri"/>
            </a:endParaRPr>
          </a:p>
        </p:txBody>
      </p:sp>
      <p:sp>
        <p:nvSpPr>
          <p:cNvPr id="483" name="Google Shape;483;p19"/>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484" name="Google Shape;484;p19"/>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19</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89"/>
        <p:cNvGrpSpPr/>
        <p:nvPr/>
      </p:nvGrpSpPr>
      <p:grpSpPr>
        <a:xfrm>
          <a:off x="0" y="0"/>
          <a:ext cx="0" cy="0"/>
          <a:chOff x="0" y="0"/>
          <a:chExt cx="0" cy="0"/>
        </a:xfrm>
      </p:grpSpPr>
      <p:sp>
        <p:nvSpPr>
          <p:cNvPr id="490" name="Google Shape;490;p20"/>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91" name="Google Shape;491;p20"/>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EQUIPAMIENTO Y TRASLADO DEL COSTO</a:t>
            </a:r>
            <a:endParaRPr lang="es-AR" sz="1100" noProof="0" dirty="0">
              <a:solidFill>
                <a:schemeClr val="dk1"/>
              </a:solidFill>
              <a:latin typeface="Calibri"/>
              <a:ea typeface="Calibri"/>
              <a:cs typeface="Calibri"/>
              <a:sym typeface="Calibri"/>
            </a:endParaRPr>
          </a:p>
        </p:txBody>
      </p:sp>
      <p:sp>
        <p:nvSpPr>
          <p:cNvPr id="492" name="Google Shape;492;p20"/>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El costo material recae sobre la docencia</a:t>
            </a:r>
            <a:endParaRPr lang="es-AR" sz="2900" noProof="0" dirty="0">
              <a:solidFill>
                <a:schemeClr val="dk1"/>
              </a:solidFill>
              <a:latin typeface="Calibri"/>
              <a:ea typeface="Calibri"/>
              <a:cs typeface="Calibri"/>
              <a:sym typeface="Calibri"/>
            </a:endParaRPr>
          </a:p>
        </p:txBody>
      </p:sp>
      <p:sp>
        <p:nvSpPr>
          <p:cNvPr id="493" name="Google Shape;493;p20"/>
          <p:cNvSpPr/>
          <p:nvPr/>
        </p:nvSpPr>
        <p:spPr>
          <a:xfrm>
            <a:off x="502920" y="1828800"/>
            <a:ext cx="356616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94" name="Google Shape;494;p20"/>
          <p:cNvSpPr/>
          <p:nvPr/>
        </p:nvSpPr>
        <p:spPr>
          <a:xfrm>
            <a:off x="640080" y="1938528"/>
            <a:ext cx="329184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4400"/>
              <a:buFont typeface="Cambria"/>
              <a:buNone/>
            </a:pPr>
            <a:r>
              <a:rPr lang="es-AR" sz="4400" b="1" noProof="0" dirty="0">
                <a:solidFill>
                  <a:srgbClr val="DE8A2C"/>
                </a:solidFill>
                <a:latin typeface="Cambria"/>
                <a:ea typeface="Cambria"/>
                <a:cs typeface="Cambria"/>
                <a:sym typeface="Cambria"/>
              </a:rPr>
              <a:t>50,5%</a:t>
            </a:r>
            <a:endParaRPr lang="es-AR" sz="4400" noProof="0" dirty="0">
              <a:solidFill>
                <a:schemeClr val="dk1"/>
              </a:solidFill>
              <a:latin typeface="Calibri"/>
              <a:ea typeface="Calibri"/>
              <a:cs typeface="Calibri"/>
              <a:sym typeface="Calibri"/>
            </a:endParaRPr>
          </a:p>
        </p:txBody>
      </p:sp>
      <p:sp>
        <p:nvSpPr>
          <p:cNvPr id="495" name="Google Shape;495;p20"/>
          <p:cNvSpPr/>
          <p:nvPr/>
        </p:nvSpPr>
        <p:spPr>
          <a:xfrm>
            <a:off x="667512" y="2862986"/>
            <a:ext cx="323697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trabaja principalmente con recursos técnicos PROPIOS</a:t>
            </a:r>
            <a:endParaRPr lang="es-AR" sz="1600" noProof="0" dirty="0">
              <a:solidFill>
                <a:schemeClr val="dk1"/>
              </a:solidFill>
              <a:latin typeface="Calibri"/>
              <a:ea typeface="Calibri"/>
              <a:cs typeface="Calibri"/>
              <a:sym typeface="Calibri"/>
            </a:endParaRPr>
          </a:p>
        </p:txBody>
      </p:sp>
      <p:sp>
        <p:nvSpPr>
          <p:cNvPr id="496" name="Google Shape;496;p20"/>
          <p:cNvSpPr/>
          <p:nvPr/>
        </p:nvSpPr>
        <p:spPr>
          <a:xfrm>
            <a:off x="4160520" y="1828800"/>
            <a:ext cx="356616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97" name="Google Shape;497;p20"/>
          <p:cNvSpPr/>
          <p:nvPr/>
        </p:nvSpPr>
        <p:spPr>
          <a:xfrm>
            <a:off x="4297680" y="1938528"/>
            <a:ext cx="329184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5200"/>
              <a:buFont typeface="Cambria"/>
              <a:buNone/>
            </a:pPr>
            <a:r>
              <a:rPr lang="es-AR" sz="5200" b="1" noProof="0" dirty="0">
                <a:solidFill>
                  <a:srgbClr val="2E8B9E"/>
                </a:solidFill>
                <a:latin typeface="Cambria"/>
                <a:ea typeface="Cambria"/>
                <a:cs typeface="Cambria"/>
                <a:sym typeface="Cambria"/>
              </a:rPr>
              <a:t>39%</a:t>
            </a:r>
            <a:endParaRPr lang="es-AR" sz="5200" noProof="0" dirty="0">
              <a:solidFill>
                <a:schemeClr val="dk1"/>
              </a:solidFill>
              <a:latin typeface="Calibri"/>
              <a:ea typeface="Calibri"/>
              <a:cs typeface="Calibri"/>
              <a:sym typeface="Calibri"/>
            </a:endParaRPr>
          </a:p>
        </p:txBody>
      </p:sp>
      <p:sp>
        <p:nvSpPr>
          <p:cNvPr id="498" name="Google Shape;498;p20"/>
          <p:cNvSpPr/>
          <p:nvPr/>
        </p:nvSpPr>
        <p:spPr>
          <a:xfrm>
            <a:off x="4325112" y="2862986"/>
            <a:ext cx="323697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no cuenta con equipamiento suficiente para interactuar con la IA</a:t>
            </a:r>
            <a:endParaRPr lang="es-AR" sz="1600" noProof="0" dirty="0">
              <a:solidFill>
                <a:schemeClr val="dk1"/>
              </a:solidFill>
              <a:latin typeface="Calibri"/>
              <a:ea typeface="Calibri"/>
              <a:cs typeface="Calibri"/>
              <a:sym typeface="Calibri"/>
            </a:endParaRPr>
          </a:p>
        </p:txBody>
      </p:sp>
      <p:sp>
        <p:nvSpPr>
          <p:cNvPr id="499" name="Google Shape;499;p20"/>
          <p:cNvSpPr/>
          <p:nvPr/>
        </p:nvSpPr>
        <p:spPr>
          <a:xfrm>
            <a:off x="7818120" y="1828800"/>
            <a:ext cx="3886200" cy="1783080"/>
          </a:xfrm>
          <a:prstGeom prst="roundRect">
            <a:avLst>
              <a:gd name="adj" fmla="val 410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00" name="Google Shape;500;p20"/>
          <p:cNvSpPr/>
          <p:nvPr/>
        </p:nvSpPr>
        <p:spPr>
          <a:xfrm>
            <a:off x="7955280" y="1938528"/>
            <a:ext cx="3611880" cy="98069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400"/>
              <a:buFont typeface="Cambria"/>
              <a:buNone/>
            </a:pPr>
            <a:r>
              <a:rPr lang="es-AR" sz="4400" b="1" noProof="0" dirty="0">
                <a:solidFill>
                  <a:srgbClr val="2E8B9E"/>
                </a:solidFill>
                <a:latin typeface="Cambria"/>
                <a:ea typeface="Cambria"/>
                <a:cs typeface="Cambria"/>
                <a:sym typeface="Cambria"/>
              </a:rPr>
              <a:t>2,7%</a:t>
            </a:r>
            <a:endParaRPr lang="es-AR" sz="4400" noProof="0" dirty="0">
              <a:solidFill>
                <a:schemeClr val="dk1"/>
              </a:solidFill>
              <a:latin typeface="Calibri"/>
              <a:ea typeface="Calibri"/>
              <a:cs typeface="Calibri"/>
              <a:sym typeface="Calibri"/>
            </a:endParaRPr>
          </a:p>
        </p:txBody>
      </p:sp>
      <p:sp>
        <p:nvSpPr>
          <p:cNvPr id="501" name="Google Shape;501;p20"/>
          <p:cNvSpPr/>
          <p:nvPr/>
        </p:nvSpPr>
        <p:spPr>
          <a:xfrm>
            <a:off x="7982712" y="2862986"/>
            <a:ext cx="3557016" cy="713232"/>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recursos provistos por el Estado Nacional (escasos o inexistentes)</a:t>
            </a:r>
            <a:endParaRPr lang="es-AR" sz="1600" noProof="0" dirty="0">
              <a:solidFill>
                <a:schemeClr val="dk1"/>
              </a:solidFill>
              <a:latin typeface="Calibri"/>
              <a:ea typeface="Calibri"/>
              <a:cs typeface="Calibri"/>
              <a:sym typeface="Calibri"/>
            </a:endParaRPr>
          </a:p>
        </p:txBody>
      </p:sp>
      <p:sp>
        <p:nvSpPr>
          <p:cNvPr id="502" name="Google Shape;502;p20"/>
          <p:cNvSpPr/>
          <p:nvPr/>
        </p:nvSpPr>
        <p:spPr>
          <a:xfrm>
            <a:off x="502920" y="3931920"/>
            <a:ext cx="11201400" cy="1874520"/>
          </a:xfrm>
          <a:prstGeom prst="roundRect">
            <a:avLst>
              <a:gd name="adj" fmla="val 3902"/>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03" name="Google Shape;503;p20"/>
          <p:cNvSpPr/>
          <p:nvPr/>
        </p:nvSpPr>
        <p:spPr>
          <a:xfrm>
            <a:off x="777240" y="4069080"/>
            <a:ext cx="10607040" cy="365760"/>
          </a:xfrm>
          <a:prstGeom prst="rect">
            <a:avLst/>
          </a:prstGeom>
          <a:noFill/>
          <a:ln>
            <a:noFill/>
          </a:ln>
        </p:spPr>
        <p:txBody>
          <a:bodyPr spcFirstLastPara="1" wrap="square" lIns="0" tIns="0" rIns="0" bIns="0" anchor="ctr" anchorCtr="0">
            <a:noAutofit/>
          </a:bodyPr>
          <a:lstStyle/>
          <a:p>
            <a:pPr lvl="0">
              <a:buClr>
                <a:srgbClr val="DE8A2C"/>
              </a:buClr>
              <a:buSzPts val="1600"/>
            </a:pPr>
            <a:r>
              <a:rPr lang="es-MX" sz="1600" b="1" dirty="0">
                <a:solidFill>
                  <a:srgbClr val="DE8A2C"/>
                </a:solidFill>
                <a:latin typeface="Calibri"/>
                <a:ea typeface="Calibri"/>
                <a:cs typeface="Calibri"/>
                <a:sym typeface="Calibri"/>
              </a:rPr>
              <a:t>El Estado no garantiza recursos, condiciones ni salarios</a:t>
            </a:r>
            <a:endParaRPr lang="es-AR" sz="1600" noProof="0" dirty="0">
              <a:solidFill>
                <a:schemeClr val="dk1"/>
              </a:solidFill>
              <a:latin typeface="Calibri"/>
              <a:ea typeface="Calibri"/>
              <a:cs typeface="Calibri"/>
              <a:sym typeface="Calibri"/>
            </a:endParaRPr>
          </a:p>
        </p:txBody>
      </p:sp>
      <p:sp>
        <p:nvSpPr>
          <p:cNvPr id="504" name="Google Shape;504;p20"/>
          <p:cNvSpPr/>
          <p:nvPr/>
        </p:nvSpPr>
        <p:spPr>
          <a:xfrm>
            <a:off x="777240" y="4480560"/>
            <a:ext cx="10607040" cy="128016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E3ECEE"/>
              </a:buClr>
              <a:buSzPts val="1600"/>
              <a:buFont typeface="Calibri"/>
              <a:buNone/>
            </a:pPr>
            <a:r>
              <a:rPr lang="es-AR" sz="1600" noProof="0" dirty="0">
                <a:solidFill>
                  <a:srgbClr val="E3ECEE"/>
                </a:solidFill>
                <a:latin typeface="Calibri"/>
                <a:ea typeface="Calibri"/>
                <a:cs typeface="Calibri"/>
                <a:sym typeface="Calibri"/>
              </a:rPr>
              <a:t>El trabajo docente se ejerce mayormente con falta de insumos, equipamiento y formación: es el propio colectivo docente quien aporta recursos personales, absorbiendo una obligación que corresponde al Estado. Todo ello en un contexto de fuerte pérdida salarial: los salarios reales cayeron entre 24,2% y casi 35% durante el gobierno de Javier Milei, el nivel más bajo registrado en los últimos 30 años.</a:t>
            </a:r>
            <a:endParaRPr lang="es-AR" sz="1600" noProof="0" dirty="0">
              <a:solidFill>
                <a:schemeClr val="dk1"/>
              </a:solidFill>
              <a:latin typeface="Calibri"/>
              <a:ea typeface="Calibri"/>
              <a:cs typeface="Calibri"/>
              <a:sym typeface="Calibri"/>
            </a:endParaRPr>
          </a:p>
        </p:txBody>
      </p:sp>
      <p:sp>
        <p:nvSpPr>
          <p:cNvPr id="505" name="Google Shape;505;p20"/>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04 · Experiencia, equipamiento y formación</a:t>
            </a:r>
            <a:endParaRPr lang="es-AR" sz="900" noProof="0" dirty="0">
              <a:solidFill>
                <a:schemeClr val="dk1"/>
              </a:solidFill>
              <a:latin typeface="Calibri"/>
              <a:ea typeface="Calibri"/>
              <a:cs typeface="Calibri"/>
              <a:sym typeface="Calibri"/>
            </a:endParaRPr>
          </a:p>
        </p:txBody>
      </p:sp>
      <p:sp>
        <p:nvSpPr>
          <p:cNvPr id="506" name="Google Shape;506;p20"/>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507" name="Google Shape;507;p20"/>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20</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512"/>
        <p:cNvGrpSpPr/>
        <p:nvPr/>
      </p:nvGrpSpPr>
      <p:grpSpPr>
        <a:xfrm>
          <a:off x="0" y="0"/>
          <a:ext cx="0" cy="0"/>
          <a:chOff x="0" y="0"/>
          <a:chExt cx="0" cy="0"/>
        </a:xfrm>
      </p:grpSpPr>
      <p:sp>
        <p:nvSpPr>
          <p:cNvPr id="513" name="Google Shape;513;p21"/>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14" name="Google Shape;514;p21"/>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15" name="Google Shape;515;p21"/>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05</a:t>
            </a:r>
            <a:endParaRPr lang="es-AR" sz="9600" noProof="0" dirty="0">
              <a:solidFill>
                <a:schemeClr val="dk1"/>
              </a:solidFill>
              <a:latin typeface="Calibri"/>
              <a:ea typeface="Calibri"/>
              <a:cs typeface="Calibri"/>
              <a:sym typeface="Calibri"/>
            </a:endParaRPr>
          </a:p>
        </p:txBody>
      </p:sp>
      <p:cxnSp>
        <p:nvCxnSpPr>
          <p:cNvPr id="516" name="Google Shape;516;p21"/>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517" name="Google Shape;517;p21"/>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Organización del trabajo: espacios de participación y debate en torno a la IA</a:t>
            </a:r>
            <a:endParaRPr lang="es-AR" sz="3400" noProof="0" dirty="0">
              <a:solidFill>
                <a:schemeClr val="dk1"/>
              </a:solidFill>
              <a:latin typeface="Calibri"/>
              <a:ea typeface="Calibri"/>
              <a:cs typeface="Calibri"/>
              <a:sym typeface="Calibri"/>
            </a:endParaRPr>
          </a:p>
        </p:txBody>
      </p:sp>
      <p:sp>
        <p:nvSpPr>
          <p:cNvPr id="518" name="Google Shape;518;p21"/>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¿Quién decide qué IA se usa en la escuela y cómo?</a:t>
            </a:r>
            <a:endParaRPr lang="es-AR" sz="1600" noProof="0" dirty="0">
              <a:solidFill>
                <a:schemeClr val="dk1"/>
              </a:solidFill>
              <a:latin typeface="Calibri"/>
              <a:ea typeface="Calibri"/>
              <a:cs typeface="Calibri"/>
              <a:sym typeface="Calibri"/>
            </a:endParaRPr>
          </a:p>
        </p:txBody>
      </p:sp>
      <p:sp>
        <p:nvSpPr>
          <p:cNvPr id="519" name="Google Shape;519;p21"/>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520" name="Google Shape;520;p21"/>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21</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9CC22F38-232F-5354-BDFE-6C4AD076085B}"/>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2A10B6F8-2E43-6F67-E471-FDDB205F6ACE}"/>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0F93BAB8-C9F2-0F5A-F49D-5494D0EDB041}"/>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2AEC2DD8-689A-49A2-90EA-D2B17A5A6E89}"/>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28"/>
        <p:cNvGrpSpPr/>
        <p:nvPr/>
      </p:nvGrpSpPr>
      <p:grpSpPr>
        <a:xfrm>
          <a:off x="0" y="0"/>
          <a:ext cx="0" cy="0"/>
          <a:chOff x="0" y="0"/>
          <a:chExt cx="0" cy="0"/>
        </a:xfrm>
      </p:grpSpPr>
      <p:sp>
        <p:nvSpPr>
          <p:cNvPr id="529" name="Google Shape;529;p22"/>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30" name="Google Shape;530;p22"/>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PARTICIPACIÓN INSTITUCIONAL</a:t>
            </a:r>
            <a:endParaRPr lang="es-AR" sz="1100" noProof="0" dirty="0">
              <a:solidFill>
                <a:schemeClr val="dk1"/>
              </a:solidFill>
              <a:latin typeface="Calibri"/>
              <a:ea typeface="Calibri"/>
              <a:cs typeface="Calibri"/>
              <a:sym typeface="Calibri"/>
            </a:endParaRPr>
          </a:p>
        </p:txBody>
      </p:sp>
      <p:sp>
        <p:nvSpPr>
          <p:cNvPr id="531" name="Google Shape;531;p22"/>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Decisiones sobre IA sin participación docente</a:t>
            </a:r>
            <a:endParaRPr lang="es-AR" sz="2900" noProof="0" dirty="0">
              <a:solidFill>
                <a:schemeClr val="dk1"/>
              </a:solidFill>
              <a:latin typeface="Calibri"/>
              <a:ea typeface="Calibri"/>
              <a:cs typeface="Calibri"/>
              <a:sym typeface="Calibri"/>
            </a:endParaRPr>
          </a:p>
        </p:txBody>
      </p:sp>
      <p:sp>
        <p:nvSpPr>
          <p:cNvPr id="532" name="Google Shape;532;p22"/>
          <p:cNvSpPr/>
          <p:nvPr/>
        </p:nvSpPr>
        <p:spPr>
          <a:xfrm>
            <a:off x="502920" y="1828800"/>
            <a:ext cx="3108960" cy="2011680"/>
          </a:xfrm>
          <a:prstGeom prst="roundRect">
            <a:avLst>
              <a:gd name="adj" fmla="val 3810"/>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33" name="Google Shape;533;p22"/>
          <p:cNvSpPr/>
          <p:nvPr/>
        </p:nvSpPr>
        <p:spPr>
          <a:xfrm>
            <a:off x="640080" y="1938528"/>
            <a:ext cx="2834640" cy="1056132"/>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5600"/>
              <a:buFont typeface="Cambria"/>
              <a:buNone/>
            </a:pPr>
            <a:r>
              <a:rPr lang="es-AR" sz="5600" b="1" noProof="0" dirty="0">
                <a:solidFill>
                  <a:srgbClr val="DE8A2C"/>
                </a:solidFill>
                <a:latin typeface="Cambria"/>
                <a:ea typeface="Cambria"/>
                <a:cs typeface="Cambria"/>
                <a:sym typeface="Cambria"/>
              </a:rPr>
              <a:t>66%</a:t>
            </a:r>
            <a:endParaRPr lang="es-AR" sz="5600" noProof="0" dirty="0">
              <a:solidFill>
                <a:schemeClr val="dk1"/>
              </a:solidFill>
              <a:latin typeface="Calibri"/>
              <a:ea typeface="Calibri"/>
              <a:cs typeface="Calibri"/>
              <a:sym typeface="Calibri"/>
            </a:endParaRPr>
          </a:p>
        </p:txBody>
      </p:sp>
      <p:sp>
        <p:nvSpPr>
          <p:cNvPr id="534" name="Google Shape;534;p22"/>
          <p:cNvSpPr/>
          <p:nvPr/>
        </p:nvSpPr>
        <p:spPr>
          <a:xfrm>
            <a:off x="667512" y="2942539"/>
            <a:ext cx="2779776" cy="768096"/>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NO cuenta con espacios institucionales de participación para este tema en su lugar de trabajo</a:t>
            </a:r>
            <a:endParaRPr lang="es-AR" sz="1400" noProof="0" dirty="0">
              <a:solidFill>
                <a:schemeClr val="dk1"/>
              </a:solidFill>
              <a:latin typeface="Calibri"/>
              <a:ea typeface="Calibri"/>
              <a:cs typeface="Calibri"/>
              <a:sym typeface="Calibri"/>
            </a:endParaRPr>
          </a:p>
        </p:txBody>
      </p:sp>
      <p:sp>
        <p:nvSpPr>
          <p:cNvPr id="535" name="Google Shape;535;p22"/>
          <p:cNvSpPr/>
          <p:nvPr/>
        </p:nvSpPr>
        <p:spPr>
          <a:xfrm>
            <a:off x="502920" y="3840480"/>
            <a:ext cx="3108960" cy="365760"/>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6B7B80"/>
              </a:buClr>
              <a:buSzPts val="1050"/>
              <a:buFont typeface="Calibri"/>
              <a:buNone/>
            </a:pPr>
            <a:r>
              <a:rPr lang="es-AR" sz="1050" i="1" noProof="0" dirty="0">
                <a:solidFill>
                  <a:srgbClr val="6B7B80"/>
                </a:solidFill>
                <a:latin typeface="Calibri"/>
                <a:ea typeface="Calibri"/>
                <a:cs typeface="Calibri"/>
                <a:sym typeface="Calibri"/>
              </a:rPr>
              <a:t>(porcentaje aún mayor en el nivel primario: 68,1%)</a:t>
            </a:r>
            <a:endParaRPr lang="es-AR" sz="1050" noProof="0" dirty="0">
              <a:solidFill>
                <a:schemeClr val="dk1"/>
              </a:solidFill>
              <a:latin typeface="Calibri"/>
              <a:ea typeface="Calibri"/>
              <a:cs typeface="Calibri"/>
              <a:sym typeface="Calibri"/>
            </a:endParaRPr>
          </a:p>
        </p:txBody>
      </p:sp>
      <p:sp>
        <p:nvSpPr>
          <p:cNvPr id="536" name="Google Shape;536;p22"/>
          <p:cNvSpPr/>
          <p:nvPr/>
        </p:nvSpPr>
        <p:spPr>
          <a:xfrm>
            <a:off x="3859728" y="1828800"/>
            <a:ext cx="7708392" cy="2011680"/>
          </a:xfrm>
          <a:prstGeom prst="roundRect">
            <a:avLst>
              <a:gd name="adj" fmla="val 3137"/>
            </a:avLst>
          </a:prstGeom>
          <a:solidFill>
            <a:srgbClr val="EEF3F3"/>
          </a:solidFill>
          <a:ln>
            <a:noFill/>
          </a:ln>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endParaRPr lang="es-AR" noProof="0" dirty="0"/>
          </a:p>
        </p:txBody>
      </p:sp>
      <p:sp>
        <p:nvSpPr>
          <p:cNvPr id="537" name="Google Shape;537;p22"/>
          <p:cNvSpPr/>
          <p:nvPr/>
        </p:nvSpPr>
        <p:spPr>
          <a:xfrm>
            <a:off x="4160520" y="1965960"/>
            <a:ext cx="73152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400"/>
              <a:buFont typeface="Calibri"/>
              <a:buNone/>
            </a:pPr>
            <a:r>
              <a:rPr lang="es-AR" sz="1400" b="1" noProof="0" dirty="0">
                <a:solidFill>
                  <a:srgbClr val="0E3A44"/>
                </a:solidFill>
                <a:latin typeface="Calibri"/>
                <a:ea typeface="Calibri"/>
                <a:cs typeface="Calibri"/>
                <a:sym typeface="Calibri"/>
              </a:rPr>
              <a:t>Sin participación en definiciones clave del proceso de trabajo:</a:t>
            </a:r>
            <a:endParaRPr lang="es-AR" sz="1400" noProof="0" dirty="0">
              <a:solidFill>
                <a:schemeClr val="dk1"/>
              </a:solidFill>
              <a:latin typeface="Calibri"/>
              <a:ea typeface="Calibri"/>
              <a:cs typeface="Calibri"/>
              <a:sym typeface="Calibri"/>
            </a:endParaRPr>
          </a:p>
        </p:txBody>
      </p:sp>
      <p:sp>
        <p:nvSpPr>
          <p:cNvPr id="538" name="Google Shape;538;p22"/>
          <p:cNvSpPr/>
          <p:nvPr/>
        </p:nvSpPr>
        <p:spPr>
          <a:xfrm>
            <a:off x="4297680" y="2331720"/>
            <a:ext cx="7223760" cy="1783080"/>
          </a:xfrm>
          <a:prstGeom prst="rect">
            <a:avLst/>
          </a:prstGeom>
          <a:noFill/>
          <a:ln>
            <a:noFill/>
          </a:ln>
        </p:spPr>
        <p:txBody>
          <a:bodyPr spcFirstLastPara="1" wrap="square" lIns="0" tIns="0" rIns="0" bIns="0" anchor="t" anchorCtr="0">
            <a:noAutofit/>
          </a:bodyPr>
          <a:lstStyle/>
          <a:p>
            <a:pPr marL="177800" marR="0" lvl="0" indent="-177800" algn="l" rtl="0">
              <a:spcBef>
                <a:spcPts val="0"/>
              </a:spcBef>
              <a:spcAft>
                <a:spcPts val="0"/>
              </a:spcAft>
              <a:buClr>
                <a:srgbClr val="22333B"/>
              </a:buClr>
              <a:buSzPts val="1400"/>
              <a:buFont typeface="Calibri"/>
              <a:buChar char="•"/>
            </a:pPr>
            <a:r>
              <a:rPr lang="es-AR" sz="1400" noProof="0" dirty="0">
                <a:solidFill>
                  <a:srgbClr val="22333B"/>
                </a:solidFill>
                <a:latin typeface="Calibri"/>
                <a:ea typeface="Calibri"/>
                <a:cs typeface="Calibri"/>
                <a:sym typeface="Calibri"/>
              </a:rPr>
              <a:t>Qué programas o asistentes de IA se utilizarán en la escuela o jurisdicción</a:t>
            </a:r>
          </a:p>
          <a:p>
            <a:pPr marL="177800" marR="0" lvl="0" indent="-177800" algn="l" rtl="0">
              <a:spcBef>
                <a:spcPts val="500"/>
              </a:spcBef>
              <a:spcAft>
                <a:spcPts val="0"/>
              </a:spcAft>
              <a:buClr>
                <a:srgbClr val="22333B"/>
              </a:buClr>
              <a:buSzPts val="1400"/>
              <a:buFont typeface="Calibri"/>
              <a:buChar char="•"/>
            </a:pPr>
            <a:r>
              <a:rPr lang="es-AR" sz="1400" noProof="0" dirty="0">
                <a:solidFill>
                  <a:srgbClr val="22333B"/>
                </a:solidFill>
                <a:latin typeface="Calibri"/>
                <a:ea typeface="Calibri"/>
                <a:cs typeface="Calibri"/>
                <a:sym typeface="Calibri"/>
              </a:rPr>
              <a:t>Cómo se van a utilizar esos programas o asistentes en la escuela</a:t>
            </a:r>
          </a:p>
          <a:p>
            <a:pPr marL="177800" marR="0" lvl="0" indent="-177800" algn="l" rtl="0">
              <a:spcBef>
                <a:spcPts val="500"/>
              </a:spcBef>
              <a:spcAft>
                <a:spcPts val="0"/>
              </a:spcAft>
              <a:buClr>
                <a:srgbClr val="22333B"/>
              </a:buClr>
              <a:buSzPts val="1400"/>
              <a:buFont typeface="Calibri"/>
              <a:buChar char="•"/>
            </a:pPr>
            <a:r>
              <a:rPr lang="es-AR" sz="1400" noProof="0" dirty="0">
                <a:solidFill>
                  <a:srgbClr val="22333B"/>
                </a:solidFill>
                <a:latin typeface="Calibri"/>
                <a:ea typeface="Calibri"/>
                <a:cs typeface="Calibri"/>
                <a:sym typeface="Calibri"/>
              </a:rPr>
              <a:t>Qué contenidos se abordarán con IA</a:t>
            </a:r>
            <a:endParaRPr lang="es-AR" noProof="0" dirty="0"/>
          </a:p>
          <a:p>
            <a:pPr marL="177800" marR="0" lvl="0" indent="-177800" algn="l" rtl="0">
              <a:spcBef>
                <a:spcPts val="500"/>
              </a:spcBef>
              <a:spcAft>
                <a:spcPts val="0"/>
              </a:spcAft>
              <a:buClr>
                <a:srgbClr val="22333B"/>
              </a:buClr>
              <a:buSzPts val="1400"/>
              <a:buFont typeface="Calibri"/>
              <a:buChar char="•"/>
            </a:pPr>
            <a:r>
              <a:rPr lang="es-AR" sz="1400" noProof="0" dirty="0">
                <a:solidFill>
                  <a:srgbClr val="22333B"/>
                </a:solidFill>
                <a:latin typeface="Calibri"/>
                <a:ea typeface="Calibri"/>
                <a:cs typeface="Calibri"/>
                <a:sym typeface="Calibri"/>
              </a:rPr>
              <a:t>Qué criterio se usará para diseñar o adaptar los asistentes al ámbito educativo</a:t>
            </a:r>
          </a:p>
          <a:p>
            <a:pPr marL="177800" marR="0" lvl="0" indent="-177800" algn="l" rtl="0">
              <a:spcBef>
                <a:spcPts val="500"/>
              </a:spcBef>
              <a:spcAft>
                <a:spcPts val="0"/>
              </a:spcAft>
              <a:buClr>
                <a:srgbClr val="22333B"/>
              </a:buClr>
              <a:buSzPts val="1400"/>
              <a:buFont typeface="Calibri"/>
              <a:buChar char="•"/>
            </a:pPr>
            <a:r>
              <a:rPr lang="es-AR" sz="1400" noProof="0" dirty="0">
                <a:solidFill>
                  <a:srgbClr val="22333B"/>
                </a:solidFill>
                <a:latin typeface="Calibri"/>
                <a:ea typeface="Calibri"/>
                <a:cs typeface="Calibri"/>
                <a:sym typeface="Calibri"/>
              </a:rPr>
              <a:t>Qué resguardo, uso y privacidad se hará de los datos recopilados por la IA</a:t>
            </a:r>
            <a:endParaRPr lang="es-AR" sz="1400" noProof="0" dirty="0">
              <a:solidFill>
                <a:schemeClr val="dk1"/>
              </a:solidFill>
              <a:latin typeface="Calibri"/>
              <a:ea typeface="Calibri"/>
              <a:cs typeface="Calibri"/>
              <a:sym typeface="Calibri"/>
            </a:endParaRPr>
          </a:p>
        </p:txBody>
      </p:sp>
      <p:sp>
        <p:nvSpPr>
          <p:cNvPr id="539" name="Google Shape;539;p22"/>
          <p:cNvSpPr/>
          <p:nvPr/>
        </p:nvSpPr>
        <p:spPr>
          <a:xfrm>
            <a:off x="502920" y="4434840"/>
            <a:ext cx="11201400" cy="1371600"/>
          </a:xfrm>
          <a:prstGeom prst="roundRect">
            <a:avLst>
              <a:gd name="adj" fmla="val 5333"/>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40" name="Google Shape;540;p22"/>
          <p:cNvSpPr/>
          <p:nvPr/>
        </p:nvSpPr>
        <p:spPr>
          <a:xfrm>
            <a:off x="777240" y="4434840"/>
            <a:ext cx="10698480" cy="1371600"/>
          </a:xfrm>
          <a:prstGeom prst="rect">
            <a:avLst/>
          </a:prstGeom>
          <a:noFill/>
          <a:ln>
            <a:noFill/>
          </a:ln>
        </p:spPr>
        <p:txBody>
          <a:bodyPr spcFirstLastPara="1" wrap="square" lIns="0" tIns="0" rIns="0" bIns="0" anchor="ctr" anchorCtr="0">
            <a:noAutofit/>
          </a:bodyPr>
          <a:lstStyle/>
          <a:p>
            <a:pPr marL="0" marR="0" lvl="0" indent="0" algn="l" rtl="0">
              <a:lnSpc>
                <a:spcPct val="108000"/>
              </a:lnSpc>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El desafío gremial.  </a:t>
            </a:r>
            <a:r>
              <a:rPr lang="es-AR" sz="1400" noProof="0" dirty="0">
                <a:solidFill>
                  <a:srgbClr val="E3ECEE"/>
                </a:solidFill>
                <a:latin typeface="Calibri"/>
                <a:ea typeface="Calibri"/>
                <a:cs typeface="Calibri"/>
                <a:sym typeface="Calibri"/>
              </a:rPr>
              <a:t>Reflexionar colectivamente estrategias que pongan en tensión lo naturalizado frente a la IA, exigiendo el efectivo funcionamiento de los ámbitos de participación gremial (Paritaria Nacional Docente) para disputar las condiciones, la organización del trabajo docente y su direccionalidad político-pedagógica.</a:t>
            </a:r>
            <a:endParaRPr lang="es-AR" sz="1600" noProof="0" dirty="0">
              <a:solidFill>
                <a:schemeClr val="dk1"/>
              </a:solidFill>
              <a:latin typeface="Calibri"/>
              <a:ea typeface="Calibri"/>
              <a:cs typeface="Calibri"/>
              <a:sym typeface="Calibri"/>
            </a:endParaRPr>
          </a:p>
        </p:txBody>
      </p:sp>
      <p:sp>
        <p:nvSpPr>
          <p:cNvPr id="541" name="Google Shape;541;p22"/>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05 · Organización del trabajo</a:t>
            </a:r>
            <a:endParaRPr lang="es-AR" sz="900" noProof="0" dirty="0">
              <a:solidFill>
                <a:schemeClr val="dk1"/>
              </a:solidFill>
              <a:latin typeface="Calibri"/>
              <a:ea typeface="Calibri"/>
              <a:cs typeface="Calibri"/>
              <a:sym typeface="Calibri"/>
            </a:endParaRPr>
          </a:p>
        </p:txBody>
      </p:sp>
      <p:sp>
        <p:nvSpPr>
          <p:cNvPr id="542" name="Google Shape;542;p22"/>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543" name="Google Shape;543;p22"/>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22</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29"/>
        <p:cNvGrpSpPr/>
        <p:nvPr/>
      </p:nvGrpSpPr>
      <p:grpSpPr>
        <a:xfrm>
          <a:off x="0" y="0"/>
          <a:ext cx="0" cy="0"/>
          <a:chOff x="0" y="0"/>
          <a:chExt cx="0" cy="0"/>
        </a:xfrm>
      </p:grpSpPr>
      <p:sp>
        <p:nvSpPr>
          <p:cNvPr id="30" name="Google Shape;30;p2"/>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1" name="Google Shape;31;p2"/>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2" name="Google Shape;32;p2"/>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01</a:t>
            </a:r>
            <a:endParaRPr lang="es-AR" sz="9600" noProof="0" dirty="0">
              <a:solidFill>
                <a:schemeClr val="dk1"/>
              </a:solidFill>
              <a:latin typeface="Calibri"/>
              <a:ea typeface="Calibri"/>
              <a:cs typeface="Calibri"/>
              <a:sym typeface="Calibri"/>
            </a:endParaRPr>
          </a:p>
        </p:txBody>
      </p:sp>
      <p:cxnSp>
        <p:nvCxnSpPr>
          <p:cNvPr id="33" name="Google Shape;33;p2"/>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34" name="Google Shape;34;p2"/>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Aspectos metodológicos y perfil sociodemográfico de la muestra</a:t>
            </a:r>
            <a:endParaRPr lang="es-AR" sz="3400" noProof="0" dirty="0">
              <a:solidFill>
                <a:schemeClr val="dk1"/>
              </a:solidFill>
              <a:latin typeface="Calibri"/>
              <a:ea typeface="Calibri"/>
              <a:cs typeface="Calibri"/>
              <a:sym typeface="Calibri"/>
            </a:endParaRPr>
          </a:p>
        </p:txBody>
      </p:sp>
      <p:sp>
        <p:nvSpPr>
          <p:cNvPr id="35" name="Google Shape;35;p2"/>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Diseño del relevamiento y caracterización de quiénes respondieron.</a:t>
            </a:r>
            <a:endParaRPr lang="es-AR" sz="1600" noProof="0" dirty="0">
              <a:solidFill>
                <a:schemeClr val="dk1"/>
              </a:solidFill>
              <a:latin typeface="Calibri"/>
              <a:ea typeface="Calibri"/>
              <a:cs typeface="Calibri"/>
              <a:sym typeface="Calibri"/>
            </a:endParaRPr>
          </a:p>
        </p:txBody>
      </p:sp>
      <p:sp>
        <p:nvSpPr>
          <p:cNvPr id="36" name="Google Shape;36;p2"/>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37" name="Google Shape;37;p2"/>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2</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04C2D4E5-3ABD-31D9-3552-117AC2370D4C}"/>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D89882B2-8143-B824-5F35-579916671169}"/>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F5B88CF5-0B37-D465-17BC-F60F471A3CC7}"/>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EB27AB5B-29A9-B75B-E313-8B1BC1CEB3EA}"/>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373"/>
        <p:cNvGrpSpPr/>
        <p:nvPr/>
      </p:nvGrpSpPr>
      <p:grpSpPr>
        <a:xfrm>
          <a:off x="0" y="0"/>
          <a:ext cx="0" cy="0"/>
          <a:chOff x="0" y="0"/>
          <a:chExt cx="0" cy="0"/>
        </a:xfrm>
      </p:grpSpPr>
      <p:sp>
        <p:nvSpPr>
          <p:cNvPr id="374" name="Google Shape;374;p15"/>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75" name="Google Shape;375;p15"/>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76" name="Google Shape;376;p15"/>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06</a:t>
            </a:r>
            <a:endParaRPr lang="es-AR" sz="9600" noProof="0" dirty="0">
              <a:solidFill>
                <a:schemeClr val="dk1"/>
              </a:solidFill>
              <a:latin typeface="Calibri"/>
              <a:ea typeface="Calibri"/>
              <a:cs typeface="Calibri"/>
              <a:sym typeface="Calibri"/>
            </a:endParaRPr>
          </a:p>
        </p:txBody>
      </p:sp>
      <p:cxnSp>
        <p:nvCxnSpPr>
          <p:cNvPr id="377" name="Google Shape;377;p15"/>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378" name="Google Shape;378;p15"/>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Ventajas y desventajas percibidas por la docencia</a:t>
            </a:r>
            <a:endParaRPr lang="es-AR" sz="3400" noProof="0" dirty="0">
              <a:solidFill>
                <a:schemeClr val="dk1"/>
              </a:solidFill>
              <a:latin typeface="Calibri"/>
              <a:ea typeface="Calibri"/>
              <a:cs typeface="Calibri"/>
              <a:sym typeface="Calibri"/>
            </a:endParaRPr>
          </a:p>
        </p:txBody>
      </p:sp>
      <p:sp>
        <p:nvSpPr>
          <p:cNvPr id="379" name="Google Shape;379;p15"/>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Qué reconocen y qué cuestionan las y los docentes sobre la IA.</a:t>
            </a:r>
            <a:endParaRPr lang="es-AR" sz="1600" noProof="0" dirty="0">
              <a:solidFill>
                <a:schemeClr val="dk1"/>
              </a:solidFill>
              <a:latin typeface="Calibri"/>
              <a:ea typeface="Calibri"/>
              <a:cs typeface="Calibri"/>
              <a:sym typeface="Calibri"/>
            </a:endParaRPr>
          </a:p>
        </p:txBody>
      </p:sp>
      <p:sp>
        <p:nvSpPr>
          <p:cNvPr id="380" name="Google Shape;380;p15"/>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381" name="Google Shape;381;p15"/>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15</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C4EEF096-3C41-8440-EB20-A0BE9ED37F3B}"/>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EAB6A03A-69A8-A36C-F288-8A5E70ABA2BF}"/>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E3B35FD3-856C-5352-A450-F0E6773D3791}"/>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C473CF32-5AA0-47D8-63D2-0979500E2480}"/>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389"/>
        <p:cNvGrpSpPr/>
        <p:nvPr/>
      </p:nvGrpSpPr>
      <p:grpSpPr>
        <a:xfrm>
          <a:off x="0" y="0"/>
          <a:ext cx="0" cy="0"/>
          <a:chOff x="0" y="0"/>
          <a:chExt cx="0" cy="0"/>
        </a:xfrm>
      </p:grpSpPr>
      <p:sp>
        <p:nvSpPr>
          <p:cNvPr id="390" name="Google Shape;390;p16"/>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91" name="Google Shape;391;p16"/>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VENTAJAS PERCIBIDAS</a:t>
            </a:r>
            <a:endParaRPr lang="es-AR" sz="1100" noProof="0" dirty="0">
              <a:solidFill>
                <a:schemeClr val="dk1"/>
              </a:solidFill>
              <a:latin typeface="Calibri"/>
              <a:ea typeface="Calibri"/>
              <a:cs typeface="Calibri"/>
              <a:sym typeface="Calibri"/>
            </a:endParaRPr>
          </a:p>
        </p:txBody>
      </p:sp>
      <p:sp>
        <p:nvSpPr>
          <p:cNvPr id="392" name="Google Shape;392;p16"/>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Lo que la docencia reconoce como aporte</a:t>
            </a:r>
            <a:endParaRPr lang="es-AR" sz="2900" noProof="0" dirty="0">
              <a:solidFill>
                <a:schemeClr val="dk1"/>
              </a:solidFill>
              <a:latin typeface="Calibri"/>
              <a:ea typeface="Calibri"/>
              <a:cs typeface="Calibri"/>
              <a:sym typeface="Calibri"/>
            </a:endParaRPr>
          </a:p>
        </p:txBody>
      </p:sp>
      <p:sp>
        <p:nvSpPr>
          <p:cNvPr id="393" name="Google Shape;393;p16"/>
          <p:cNvSpPr/>
          <p:nvPr/>
        </p:nvSpPr>
        <p:spPr>
          <a:xfrm>
            <a:off x="502920" y="1828800"/>
            <a:ext cx="2743200" cy="4023360"/>
          </a:xfrm>
          <a:prstGeom prst="roundRect">
            <a:avLst>
              <a:gd name="adj" fmla="val 2667"/>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94" name="Google Shape;394;p16"/>
          <p:cNvSpPr/>
          <p:nvPr/>
        </p:nvSpPr>
        <p:spPr>
          <a:xfrm>
            <a:off x="640080" y="1938528"/>
            <a:ext cx="2468880" cy="22128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6000"/>
              <a:buFont typeface="Cambria"/>
              <a:buNone/>
            </a:pPr>
            <a:r>
              <a:rPr lang="es-AR" sz="6000" b="1" noProof="0" dirty="0">
                <a:solidFill>
                  <a:srgbClr val="DE8A2C"/>
                </a:solidFill>
                <a:latin typeface="Cambria"/>
                <a:ea typeface="Cambria"/>
                <a:cs typeface="Cambria"/>
                <a:sym typeface="Cambria"/>
              </a:rPr>
              <a:t>80%</a:t>
            </a:r>
            <a:endParaRPr lang="es-AR" sz="6000" noProof="0" dirty="0">
              <a:solidFill>
                <a:schemeClr val="dk1"/>
              </a:solidFill>
              <a:latin typeface="Calibri"/>
              <a:ea typeface="Calibri"/>
              <a:cs typeface="Calibri"/>
              <a:sym typeface="Calibri"/>
            </a:endParaRPr>
          </a:p>
        </p:txBody>
      </p:sp>
      <p:sp>
        <p:nvSpPr>
          <p:cNvPr id="395" name="Google Shape;395;p16"/>
          <p:cNvSpPr/>
          <p:nvPr/>
        </p:nvSpPr>
        <p:spPr>
          <a:xfrm>
            <a:off x="667512" y="4162349"/>
            <a:ext cx="2414016" cy="16093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800"/>
              <a:buFont typeface="Calibri"/>
              <a:buNone/>
            </a:pPr>
            <a:r>
              <a:rPr lang="es-AR" sz="1800" noProof="0" dirty="0">
                <a:solidFill>
                  <a:srgbClr val="22333B"/>
                </a:solidFill>
                <a:latin typeface="Calibri"/>
                <a:ea typeface="Calibri"/>
                <a:cs typeface="Calibri"/>
                <a:sym typeface="Calibri"/>
              </a:rPr>
              <a:t>encuentra ventajas al usar aplicaciones o asistentes de IA</a:t>
            </a:r>
            <a:endParaRPr lang="es-AR" sz="1800" noProof="0" dirty="0">
              <a:solidFill>
                <a:schemeClr val="dk1"/>
              </a:solidFill>
              <a:latin typeface="Calibri"/>
              <a:ea typeface="Calibri"/>
              <a:cs typeface="Calibri"/>
              <a:sym typeface="Calibri"/>
            </a:endParaRPr>
          </a:p>
        </p:txBody>
      </p:sp>
      <p:sp>
        <p:nvSpPr>
          <p:cNvPr id="396" name="Google Shape;396;p16"/>
          <p:cNvSpPr/>
          <p:nvPr/>
        </p:nvSpPr>
        <p:spPr>
          <a:xfrm>
            <a:off x="3520440" y="19659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Nuevas posibilidades para desarrollar materiales didácticos</a:t>
            </a:r>
            <a:endParaRPr lang="es-AR" sz="1600" noProof="0" dirty="0">
              <a:solidFill>
                <a:schemeClr val="dk1"/>
              </a:solidFill>
              <a:latin typeface="Calibri"/>
              <a:ea typeface="Calibri"/>
              <a:cs typeface="Calibri"/>
              <a:sym typeface="Calibri"/>
            </a:endParaRPr>
          </a:p>
        </p:txBody>
      </p:sp>
      <p:sp>
        <p:nvSpPr>
          <p:cNvPr id="397" name="Google Shape;397;p16"/>
          <p:cNvSpPr/>
          <p:nvPr/>
        </p:nvSpPr>
        <p:spPr>
          <a:xfrm>
            <a:off x="7680960" y="22951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98" name="Google Shape;398;p16"/>
          <p:cNvSpPr/>
          <p:nvPr/>
        </p:nvSpPr>
        <p:spPr>
          <a:xfrm>
            <a:off x="7680960" y="2295144"/>
            <a:ext cx="2370125"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399" name="Google Shape;399;p16"/>
          <p:cNvSpPr/>
          <p:nvPr/>
        </p:nvSpPr>
        <p:spPr>
          <a:xfrm>
            <a:off x="11082528" y="19659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72%</a:t>
            </a:r>
            <a:endParaRPr lang="es-AR" sz="1600" noProof="0" dirty="0">
              <a:solidFill>
                <a:schemeClr val="dk1"/>
              </a:solidFill>
              <a:latin typeface="Calibri"/>
              <a:ea typeface="Calibri"/>
              <a:cs typeface="Calibri"/>
              <a:sym typeface="Calibri"/>
            </a:endParaRPr>
          </a:p>
        </p:txBody>
      </p:sp>
      <p:sp>
        <p:nvSpPr>
          <p:cNvPr id="400" name="Google Shape;400;p16"/>
          <p:cNvSpPr/>
          <p:nvPr/>
        </p:nvSpPr>
        <p:spPr>
          <a:xfrm>
            <a:off x="3520440" y="28803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Ayuda para procesar información</a:t>
            </a:r>
            <a:endParaRPr lang="es-AR" sz="1600" noProof="0" dirty="0">
              <a:solidFill>
                <a:schemeClr val="dk1"/>
              </a:solidFill>
              <a:latin typeface="Calibri"/>
              <a:ea typeface="Calibri"/>
              <a:cs typeface="Calibri"/>
              <a:sym typeface="Calibri"/>
            </a:endParaRPr>
          </a:p>
        </p:txBody>
      </p:sp>
      <p:sp>
        <p:nvSpPr>
          <p:cNvPr id="401" name="Google Shape;401;p16"/>
          <p:cNvSpPr/>
          <p:nvPr/>
        </p:nvSpPr>
        <p:spPr>
          <a:xfrm>
            <a:off x="7680960" y="32095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02" name="Google Shape;402;p16"/>
          <p:cNvSpPr/>
          <p:nvPr/>
        </p:nvSpPr>
        <p:spPr>
          <a:xfrm>
            <a:off x="7680960" y="3209544"/>
            <a:ext cx="1613002"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03" name="Google Shape;403;p16"/>
          <p:cNvSpPr/>
          <p:nvPr/>
        </p:nvSpPr>
        <p:spPr>
          <a:xfrm>
            <a:off x="11082528" y="28803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49%</a:t>
            </a:r>
            <a:endParaRPr lang="es-AR" sz="1600" noProof="0" dirty="0">
              <a:solidFill>
                <a:schemeClr val="dk1"/>
              </a:solidFill>
              <a:latin typeface="Calibri"/>
              <a:ea typeface="Calibri"/>
              <a:cs typeface="Calibri"/>
              <a:sym typeface="Calibri"/>
            </a:endParaRPr>
          </a:p>
        </p:txBody>
      </p:sp>
      <p:sp>
        <p:nvSpPr>
          <p:cNvPr id="404" name="Google Shape;404;p16"/>
          <p:cNvSpPr/>
          <p:nvPr/>
        </p:nvSpPr>
        <p:spPr>
          <a:xfrm>
            <a:off x="3520440" y="37947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Ahorro de tiempo</a:t>
            </a:r>
            <a:endParaRPr lang="es-AR" sz="1600" noProof="0" dirty="0">
              <a:solidFill>
                <a:schemeClr val="dk1"/>
              </a:solidFill>
              <a:latin typeface="Calibri"/>
              <a:ea typeface="Calibri"/>
              <a:cs typeface="Calibri"/>
              <a:sym typeface="Calibri"/>
            </a:endParaRPr>
          </a:p>
        </p:txBody>
      </p:sp>
      <p:sp>
        <p:nvSpPr>
          <p:cNvPr id="405" name="Google Shape;405;p16"/>
          <p:cNvSpPr/>
          <p:nvPr/>
        </p:nvSpPr>
        <p:spPr>
          <a:xfrm>
            <a:off x="7680960" y="41239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06" name="Google Shape;406;p16"/>
          <p:cNvSpPr/>
          <p:nvPr/>
        </p:nvSpPr>
        <p:spPr>
          <a:xfrm>
            <a:off x="7680960" y="4123944"/>
            <a:ext cx="1547165"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07" name="Google Shape;407;p16"/>
          <p:cNvSpPr/>
          <p:nvPr/>
        </p:nvSpPr>
        <p:spPr>
          <a:xfrm>
            <a:off x="11082528" y="37947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47%</a:t>
            </a:r>
            <a:endParaRPr lang="es-AR" sz="1600" noProof="0" dirty="0">
              <a:solidFill>
                <a:schemeClr val="dk1"/>
              </a:solidFill>
              <a:latin typeface="Calibri"/>
              <a:ea typeface="Calibri"/>
              <a:cs typeface="Calibri"/>
              <a:sym typeface="Calibri"/>
            </a:endParaRPr>
          </a:p>
        </p:txBody>
      </p:sp>
      <p:sp>
        <p:nvSpPr>
          <p:cNvPr id="408" name="Google Shape;408;p16"/>
          <p:cNvSpPr/>
          <p:nvPr/>
        </p:nvSpPr>
        <p:spPr>
          <a:xfrm>
            <a:off x="3520440" y="47091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Simplificación de las tareas</a:t>
            </a:r>
            <a:endParaRPr lang="es-AR" sz="1600" noProof="0" dirty="0">
              <a:solidFill>
                <a:schemeClr val="dk1"/>
              </a:solidFill>
              <a:latin typeface="Calibri"/>
              <a:ea typeface="Calibri"/>
              <a:cs typeface="Calibri"/>
              <a:sym typeface="Calibri"/>
            </a:endParaRPr>
          </a:p>
        </p:txBody>
      </p:sp>
      <p:sp>
        <p:nvSpPr>
          <p:cNvPr id="409" name="Google Shape;409;p16"/>
          <p:cNvSpPr/>
          <p:nvPr/>
        </p:nvSpPr>
        <p:spPr>
          <a:xfrm>
            <a:off x="7680960" y="50383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10" name="Google Shape;410;p16"/>
          <p:cNvSpPr/>
          <p:nvPr/>
        </p:nvSpPr>
        <p:spPr>
          <a:xfrm>
            <a:off x="7680960" y="5038344"/>
            <a:ext cx="1514246"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11" name="Google Shape;411;p16"/>
          <p:cNvSpPr/>
          <p:nvPr/>
        </p:nvSpPr>
        <p:spPr>
          <a:xfrm>
            <a:off x="11082528" y="47091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46%</a:t>
            </a:r>
            <a:endParaRPr lang="es-AR" sz="1600" noProof="0" dirty="0">
              <a:solidFill>
                <a:schemeClr val="dk1"/>
              </a:solidFill>
              <a:latin typeface="Calibri"/>
              <a:ea typeface="Calibri"/>
              <a:cs typeface="Calibri"/>
              <a:sym typeface="Calibri"/>
            </a:endParaRPr>
          </a:p>
        </p:txBody>
      </p:sp>
      <p:sp>
        <p:nvSpPr>
          <p:cNvPr id="412" name="Google Shape;412;p16"/>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a:t>
            </a:r>
            <a:r>
              <a:rPr lang="es-AR" sz="900" dirty="0">
                <a:solidFill>
                  <a:srgbClr val="6B7B80"/>
                </a:solidFill>
                <a:latin typeface="Calibri"/>
                <a:ea typeface="Calibri"/>
                <a:cs typeface="Calibri"/>
                <a:sym typeface="Calibri"/>
              </a:rPr>
              <a:t>6</a:t>
            </a:r>
            <a:r>
              <a:rPr lang="es-AR" sz="900" noProof="0" dirty="0">
                <a:solidFill>
                  <a:srgbClr val="6B7B80"/>
                </a:solidFill>
                <a:latin typeface="Calibri"/>
                <a:ea typeface="Calibri"/>
                <a:cs typeface="Calibri"/>
                <a:sym typeface="Calibri"/>
              </a:rPr>
              <a:t> · Ventajas y desventajas</a:t>
            </a:r>
            <a:endParaRPr lang="es-AR" sz="900" noProof="0" dirty="0">
              <a:solidFill>
                <a:schemeClr val="dk1"/>
              </a:solidFill>
              <a:latin typeface="Calibri"/>
              <a:ea typeface="Calibri"/>
              <a:cs typeface="Calibri"/>
              <a:sym typeface="Calibri"/>
            </a:endParaRPr>
          </a:p>
        </p:txBody>
      </p:sp>
      <p:sp>
        <p:nvSpPr>
          <p:cNvPr id="413" name="Google Shape;413;p16"/>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414" name="Google Shape;414;p16"/>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16</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9"/>
        <p:cNvGrpSpPr/>
        <p:nvPr/>
      </p:nvGrpSpPr>
      <p:grpSpPr>
        <a:xfrm>
          <a:off x="0" y="0"/>
          <a:ext cx="0" cy="0"/>
          <a:chOff x="0" y="0"/>
          <a:chExt cx="0" cy="0"/>
        </a:xfrm>
      </p:grpSpPr>
      <p:sp>
        <p:nvSpPr>
          <p:cNvPr id="420" name="Google Shape;420;p17"/>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21" name="Google Shape;421;p17"/>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DESVENTAJAS PERCIBIDAS</a:t>
            </a:r>
            <a:endParaRPr lang="es-AR" sz="1100" noProof="0" dirty="0">
              <a:solidFill>
                <a:schemeClr val="dk1"/>
              </a:solidFill>
              <a:latin typeface="Calibri"/>
              <a:ea typeface="Calibri"/>
              <a:cs typeface="Calibri"/>
              <a:sym typeface="Calibri"/>
            </a:endParaRPr>
          </a:p>
        </p:txBody>
      </p:sp>
      <p:sp>
        <p:nvSpPr>
          <p:cNvPr id="422" name="Google Shape;422;p17"/>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Un cuestionamiento más repartido</a:t>
            </a:r>
            <a:endParaRPr lang="es-AR" sz="2900" noProof="0" dirty="0">
              <a:solidFill>
                <a:schemeClr val="dk1"/>
              </a:solidFill>
              <a:latin typeface="Calibri"/>
              <a:ea typeface="Calibri"/>
              <a:cs typeface="Calibri"/>
              <a:sym typeface="Calibri"/>
            </a:endParaRPr>
          </a:p>
        </p:txBody>
      </p:sp>
      <p:sp>
        <p:nvSpPr>
          <p:cNvPr id="423" name="Google Shape;423;p17"/>
          <p:cNvSpPr/>
          <p:nvPr/>
        </p:nvSpPr>
        <p:spPr>
          <a:xfrm>
            <a:off x="502920" y="1828800"/>
            <a:ext cx="2743200" cy="4023360"/>
          </a:xfrm>
          <a:prstGeom prst="roundRect">
            <a:avLst>
              <a:gd name="adj" fmla="val 2667"/>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24" name="Google Shape;424;p17"/>
          <p:cNvSpPr/>
          <p:nvPr/>
        </p:nvSpPr>
        <p:spPr>
          <a:xfrm>
            <a:off x="640080" y="2011680"/>
            <a:ext cx="2468880" cy="3657600"/>
          </a:xfrm>
          <a:prstGeom prst="rect">
            <a:avLst/>
          </a:prstGeom>
          <a:no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Clr>
                <a:srgbClr val="DE8A2C"/>
              </a:buClr>
              <a:buSzPts val="5400"/>
              <a:buFont typeface="Cambria"/>
              <a:buNone/>
            </a:pPr>
            <a:r>
              <a:rPr lang="es-AR" sz="5400" b="1" noProof="0" dirty="0">
                <a:solidFill>
                  <a:srgbClr val="DE8A2C"/>
                </a:solidFill>
                <a:latin typeface="Cambria"/>
                <a:ea typeface="Cambria"/>
                <a:cs typeface="Cambria"/>
                <a:sym typeface="Cambria"/>
              </a:rPr>
              <a:t>51%</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22333B"/>
              </a:buClr>
              <a:buSzPts val="1800"/>
              <a:buFont typeface="Cambria"/>
              <a:buNone/>
            </a:pPr>
            <a:r>
              <a:rPr lang="es-AR" sz="1800" noProof="0" dirty="0">
                <a:solidFill>
                  <a:srgbClr val="22333B"/>
                </a:solidFill>
                <a:latin typeface="Cambria"/>
                <a:ea typeface="Cambria"/>
                <a:cs typeface="Cambria"/>
                <a:sym typeface="Cambria"/>
              </a:rPr>
              <a:t>percibe</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22333B"/>
              </a:buClr>
              <a:buSzPts val="1800"/>
              <a:buFont typeface="Cambria"/>
              <a:buNone/>
            </a:pPr>
            <a:r>
              <a:rPr lang="es-AR" sz="1800" noProof="0" dirty="0">
                <a:solidFill>
                  <a:srgbClr val="22333B"/>
                </a:solidFill>
                <a:latin typeface="Cambria"/>
                <a:ea typeface="Cambria"/>
                <a:cs typeface="Cambria"/>
                <a:sym typeface="Cambria"/>
              </a:rPr>
              <a:t>desventajas</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chemeClr val="dk1"/>
              </a:buClr>
              <a:buSzPts val="5400"/>
              <a:buFont typeface="Calibri"/>
              <a:buNone/>
            </a:pP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2E8B9E"/>
              </a:buClr>
              <a:buSzPts val="4000"/>
              <a:buFont typeface="Cambria"/>
              <a:buNone/>
            </a:pPr>
            <a:r>
              <a:rPr lang="es-AR" sz="4000" b="1" noProof="0" dirty="0">
                <a:solidFill>
                  <a:srgbClr val="2E8B9E"/>
                </a:solidFill>
                <a:latin typeface="Cambria"/>
                <a:ea typeface="Cambria"/>
                <a:cs typeface="Cambria"/>
                <a:sym typeface="Cambria"/>
              </a:rPr>
              <a:t>49%</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6B7B80"/>
              </a:buClr>
              <a:buSzPts val="1600"/>
              <a:buFont typeface="Cambria"/>
              <a:buNone/>
            </a:pPr>
            <a:r>
              <a:rPr lang="es-AR" sz="1600" noProof="0" dirty="0">
                <a:solidFill>
                  <a:srgbClr val="6B7B80"/>
                </a:solidFill>
                <a:latin typeface="Cambria"/>
                <a:ea typeface="Cambria"/>
                <a:cs typeface="Cambria"/>
                <a:sym typeface="Cambria"/>
              </a:rPr>
              <a:t>no encuentra</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6B7B80"/>
              </a:buClr>
              <a:buSzPts val="1600"/>
              <a:buFont typeface="Cambria"/>
              <a:buNone/>
            </a:pPr>
            <a:r>
              <a:rPr lang="es-AR" sz="1600" noProof="0" dirty="0">
                <a:solidFill>
                  <a:srgbClr val="6B7B80"/>
                </a:solidFill>
                <a:latin typeface="Cambria"/>
                <a:ea typeface="Cambria"/>
                <a:cs typeface="Cambria"/>
                <a:sym typeface="Cambria"/>
              </a:rPr>
              <a:t>desventajas o</a:t>
            </a:r>
            <a:endParaRPr lang="es-AR" sz="5400" noProof="0"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6B7B80"/>
              </a:buClr>
              <a:buSzPts val="1600"/>
              <a:buFont typeface="Cambria"/>
              <a:buNone/>
            </a:pPr>
            <a:r>
              <a:rPr lang="es-AR" sz="1600" noProof="0" dirty="0">
                <a:solidFill>
                  <a:srgbClr val="6B7B80"/>
                </a:solidFill>
                <a:latin typeface="Cambria"/>
                <a:ea typeface="Cambria"/>
                <a:cs typeface="Cambria"/>
                <a:sym typeface="Cambria"/>
              </a:rPr>
              <a:t>limitaciones</a:t>
            </a:r>
            <a:endParaRPr lang="es-AR" sz="5400" noProof="0" dirty="0">
              <a:solidFill>
                <a:schemeClr val="dk1"/>
              </a:solidFill>
              <a:latin typeface="Calibri"/>
              <a:ea typeface="Calibri"/>
              <a:cs typeface="Calibri"/>
              <a:sym typeface="Calibri"/>
            </a:endParaRPr>
          </a:p>
        </p:txBody>
      </p:sp>
      <p:sp>
        <p:nvSpPr>
          <p:cNvPr id="425" name="Google Shape;425;p17"/>
          <p:cNvSpPr/>
          <p:nvPr/>
        </p:nvSpPr>
        <p:spPr>
          <a:xfrm>
            <a:off x="3520440" y="19659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Disminución del pensamiento crítico</a:t>
            </a:r>
            <a:endParaRPr lang="es-AR" sz="1600" noProof="0" dirty="0">
              <a:solidFill>
                <a:schemeClr val="dk1"/>
              </a:solidFill>
              <a:latin typeface="Calibri"/>
              <a:ea typeface="Calibri"/>
              <a:cs typeface="Calibri"/>
              <a:sym typeface="Calibri"/>
            </a:endParaRPr>
          </a:p>
        </p:txBody>
      </p:sp>
      <p:sp>
        <p:nvSpPr>
          <p:cNvPr id="426" name="Google Shape;426;p17"/>
          <p:cNvSpPr/>
          <p:nvPr/>
        </p:nvSpPr>
        <p:spPr>
          <a:xfrm>
            <a:off x="7680960" y="22951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27" name="Google Shape;427;p17"/>
          <p:cNvSpPr/>
          <p:nvPr/>
        </p:nvSpPr>
        <p:spPr>
          <a:xfrm>
            <a:off x="7680960" y="2295144"/>
            <a:ext cx="1876349"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28" name="Google Shape;428;p17"/>
          <p:cNvSpPr/>
          <p:nvPr/>
        </p:nvSpPr>
        <p:spPr>
          <a:xfrm>
            <a:off x="11082528" y="19659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57%</a:t>
            </a:r>
            <a:endParaRPr lang="es-AR" sz="1600" noProof="0" dirty="0">
              <a:solidFill>
                <a:schemeClr val="dk1"/>
              </a:solidFill>
              <a:latin typeface="Calibri"/>
              <a:ea typeface="Calibri"/>
              <a:cs typeface="Calibri"/>
              <a:sym typeface="Calibri"/>
            </a:endParaRPr>
          </a:p>
        </p:txBody>
      </p:sp>
      <p:sp>
        <p:nvSpPr>
          <p:cNvPr id="429" name="Google Shape;429;p17"/>
          <p:cNvSpPr/>
          <p:nvPr/>
        </p:nvSpPr>
        <p:spPr>
          <a:xfrm>
            <a:off x="3520440" y="28803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Disminución de la originalidad o creatividad</a:t>
            </a:r>
            <a:endParaRPr lang="es-AR" sz="1600" noProof="0" dirty="0">
              <a:solidFill>
                <a:schemeClr val="dk1"/>
              </a:solidFill>
              <a:latin typeface="Calibri"/>
              <a:ea typeface="Calibri"/>
              <a:cs typeface="Calibri"/>
              <a:sym typeface="Calibri"/>
            </a:endParaRPr>
          </a:p>
        </p:txBody>
      </p:sp>
      <p:sp>
        <p:nvSpPr>
          <p:cNvPr id="430" name="Google Shape;430;p17"/>
          <p:cNvSpPr/>
          <p:nvPr/>
        </p:nvSpPr>
        <p:spPr>
          <a:xfrm>
            <a:off x="7680960" y="32095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31" name="Google Shape;431;p17"/>
          <p:cNvSpPr/>
          <p:nvPr/>
        </p:nvSpPr>
        <p:spPr>
          <a:xfrm>
            <a:off x="7680960" y="3209544"/>
            <a:ext cx="1678838"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32" name="Google Shape;432;p17"/>
          <p:cNvSpPr/>
          <p:nvPr/>
        </p:nvSpPr>
        <p:spPr>
          <a:xfrm>
            <a:off x="11082528" y="28803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51%</a:t>
            </a:r>
            <a:endParaRPr lang="es-AR" sz="1600" noProof="0" dirty="0">
              <a:solidFill>
                <a:schemeClr val="dk1"/>
              </a:solidFill>
              <a:latin typeface="Calibri"/>
              <a:ea typeface="Calibri"/>
              <a:cs typeface="Calibri"/>
              <a:sym typeface="Calibri"/>
            </a:endParaRPr>
          </a:p>
        </p:txBody>
      </p:sp>
      <p:sp>
        <p:nvSpPr>
          <p:cNvPr id="433" name="Google Shape;433;p17"/>
          <p:cNvSpPr/>
          <p:nvPr/>
        </p:nvSpPr>
        <p:spPr>
          <a:xfrm>
            <a:off x="3520440" y="37947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Falta de confiabilidad de las herramientas</a:t>
            </a:r>
            <a:endParaRPr lang="es-AR" sz="1600" noProof="0" dirty="0">
              <a:solidFill>
                <a:schemeClr val="dk1"/>
              </a:solidFill>
              <a:latin typeface="Calibri"/>
              <a:ea typeface="Calibri"/>
              <a:cs typeface="Calibri"/>
              <a:sym typeface="Calibri"/>
            </a:endParaRPr>
          </a:p>
        </p:txBody>
      </p:sp>
      <p:sp>
        <p:nvSpPr>
          <p:cNvPr id="434" name="Google Shape;434;p17"/>
          <p:cNvSpPr/>
          <p:nvPr/>
        </p:nvSpPr>
        <p:spPr>
          <a:xfrm>
            <a:off x="7680960" y="41239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35" name="Google Shape;435;p17"/>
          <p:cNvSpPr/>
          <p:nvPr/>
        </p:nvSpPr>
        <p:spPr>
          <a:xfrm>
            <a:off x="7680960" y="4123944"/>
            <a:ext cx="1613002"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36" name="Google Shape;436;p17"/>
          <p:cNvSpPr/>
          <p:nvPr/>
        </p:nvSpPr>
        <p:spPr>
          <a:xfrm>
            <a:off x="11082528" y="37947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49%</a:t>
            </a:r>
            <a:endParaRPr lang="es-AR" sz="1600" noProof="0" dirty="0">
              <a:solidFill>
                <a:schemeClr val="dk1"/>
              </a:solidFill>
              <a:latin typeface="Calibri"/>
              <a:ea typeface="Calibri"/>
              <a:cs typeface="Calibri"/>
              <a:sym typeface="Calibri"/>
            </a:endParaRPr>
          </a:p>
        </p:txBody>
      </p:sp>
      <p:sp>
        <p:nvSpPr>
          <p:cNvPr id="437" name="Google Shape;437;p17"/>
          <p:cNvSpPr/>
          <p:nvPr/>
        </p:nvSpPr>
        <p:spPr>
          <a:xfrm>
            <a:off x="3520440" y="4709160"/>
            <a:ext cx="4023360" cy="91440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Sesgos en el procesamiento de la información</a:t>
            </a:r>
            <a:endParaRPr lang="es-AR" sz="1600" noProof="0" dirty="0">
              <a:solidFill>
                <a:schemeClr val="dk1"/>
              </a:solidFill>
              <a:latin typeface="Calibri"/>
              <a:ea typeface="Calibri"/>
              <a:cs typeface="Calibri"/>
              <a:sym typeface="Calibri"/>
            </a:endParaRPr>
          </a:p>
        </p:txBody>
      </p:sp>
      <p:sp>
        <p:nvSpPr>
          <p:cNvPr id="438" name="Google Shape;438;p17"/>
          <p:cNvSpPr/>
          <p:nvPr/>
        </p:nvSpPr>
        <p:spPr>
          <a:xfrm>
            <a:off x="7680960" y="5038344"/>
            <a:ext cx="32918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39" name="Google Shape;439;p17"/>
          <p:cNvSpPr/>
          <p:nvPr/>
        </p:nvSpPr>
        <p:spPr>
          <a:xfrm>
            <a:off x="7680960" y="5038344"/>
            <a:ext cx="1217981"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40" name="Google Shape;440;p17"/>
          <p:cNvSpPr/>
          <p:nvPr/>
        </p:nvSpPr>
        <p:spPr>
          <a:xfrm>
            <a:off x="11082528" y="4709160"/>
            <a:ext cx="868680" cy="9144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37%</a:t>
            </a:r>
            <a:endParaRPr lang="es-AR" sz="1600" noProof="0" dirty="0">
              <a:solidFill>
                <a:schemeClr val="dk1"/>
              </a:solidFill>
              <a:latin typeface="Calibri"/>
              <a:ea typeface="Calibri"/>
              <a:cs typeface="Calibri"/>
              <a:sym typeface="Calibri"/>
            </a:endParaRPr>
          </a:p>
        </p:txBody>
      </p:sp>
      <p:sp>
        <p:nvSpPr>
          <p:cNvPr id="441" name="Google Shape;441;p17"/>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06 · Ventajas y desventajas</a:t>
            </a:r>
            <a:endParaRPr lang="es-AR" sz="900" noProof="0" dirty="0">
              <a:solidFill>
                <a:schemeClr val="dk1"/>
              </a:solidFill>
              <a:latin typeface="Calibri"/>
              <a:ea typeface="Calibri"/>
              <a:cs typeface="Calibri"/>
              <a:sym typeface="Calibri"/>
            </a:endParaRPr>
          </a:p>
        </p:txBody>
      </p:sp>
      <p:sp>
        <p:nvSpPr>
          <p:cNvPr id="442" name="Google Shape;442;p17"/>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443" name="Google Shape;443;p17"/>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17</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548"/>
        <p:cNvGrpSpPr/>
        <p:nvPr/>
      </p:nvGrpSpPr>
      <p:grpSpPr>
        <a:xfrm>
          <a:off x="0" y="0"/>
          <a:ext cx="0" cy="0"/>
          <a:chOff x="0" y="0"/>
          <a:chExt cx="0" cy="0"/>
        </a:xfrm>
      </p:grpSpPr>
      <p:sp>
        <p:nvSpPr>
          <p:cNvPr id="549" name="Google Shape;549;p23"/>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50" name="Google Shape;550;p23"/>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51" name="Google Shape;551;p23"/>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07</a:t>
            </a:r>
            <a:endParaRPr lang="es-AR" sz="9600" noProof="0" dirty="0">
              <a:solidFill>
                <a:schemeClr val="dk1"/>
              </a:solidFill>
              <a:latin typeface="Calibri"/>
              <a:ea typeface="Calibri"/>
              <a:cs typeface="Calibri"/>
              <a:sym typeface="Calibri"/>
            </a:endParaRPr>
          </a:p>
        </p:txBody>
      </p:sp>
      <p:cxnSp>
        <p:nvCxnSpPr>
          <p:cNvPr id="552" name="Google Shape;552;p23"/>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553" name="Google Shape;553;p23"/>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Desafíos frente al avance de la IA</a:t>
            </a:r>
            <a:endParaRPr lang="es-AR" sz="3400" noProof="0" dirty="0">
              <a:solidFill>
                <a:schemeClr val="dk1"/>
              </a:solidFill>
              <a:latin typeface="Calibri"/>
              <a:ea typeface="Calibri"/>
              <a:cs typeface="Calibri"/>
              <a:sym typeface="Calibri"/>
            </a:endParaRPr>
          </a:p>
        </p:txBody>
      </p:sp>
      <p:sp>
        <p:nvSpPr>
          <p:cNvPr id="554" name="Google Shape;554;p23"/>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Los riesgos éticos que identifica la docencia.</a:t>
            </a:r>
            <a:endParaRPr lang="es-AR" sz="1600" noProof="0" dirty="0">
              <a:solidFill>
                <a:schemeClr val="dk1"/>
              </a:solidFill>
              <a:latin typeface="Calibri"/>
              <a:ea typeface="Calibri"/>
              <a:cs typeface="Calibri"/>
              <a:sym typeface="Calibri"/>
            </a:endParaRPr>
          </a:p>
        </p:txBody>
      </p:sp>
      <p:sp>
        <p:nvSpPr>
          <p:cNvPr id="555" name="Google Shape;555;p23"/>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556" name="Google Shape;556;p23"/>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23</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4812AC42-7B67-E336-CB0C-B6C9B096FA8E}"/>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4852FCF0-704E-8F8D-7C84-59A2C22A5E26}"/>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8E5F5E18-CE04-7859-AD2C-263FF1DB68B4}"/>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C03A8A88-F19F-1BCE-B6B2-06B8F8B04A16}"/>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564"/>
        <p:cNvGrpSpPr/>
        <p:nvPr/>
      </p:nvGrpSpPr>
      <p:grpSpPr>
        <a:xfrm>
          <a:off x="0" y="0"/>
          <a:ext cx="0" cy="0"/>
          <a:chOff x="0" y="0"/>
          <a:chExt cx="0" cy="0"/>
        </a:xfrm>
      </p:grpSpPr>
      <p:sp>
        <p:nvSpPr>
          <p:cNvPr id="565" name="Google Shape;565;p24"/>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66" name="Google Shape;566;p24"/>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DESAFÍOS ÉTICOS</a:t>
            </a:r>
            <a:endParaRPr lang="es-AR" sz="1100" noProof="0" dirty="0">
              <a:solidFill>
                <a:schemeClr val="dk1"/>
              </a:solidFill>
              <a:latin typeface="Calibri"/>
              <a:ea typeface="Calibri"/>
              <a:cs typeface="Calibri"/>
              <a:sym typeface="Calibri"/>
            </a:endParaRPr>
          </a:p>
        </p:txBody>
      </p:sp>
      <p:sp>
        <p:nvSpPr>
          <p:cNvPr id="567" name="Google Shape;567;p24"/>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El 90% identifica desafíos éticos</a:t>
            </a:r>
            <a:endParaRPr lang="es-AR" sz="2900" noProof="0" dirty="0">
              <a:solidFill>
                <a:schemeClr val="dk1"/>
              </a:solidFill>
              <a:latin typeface="Calibri"/>
              <a:ea typeface="Calibri"/>
              <a:cs typeface="Calibri"/>
              <a:sym typeface="Calibri"/>
            </a:endParaRPr>
          </a:p>
        </p:txBody>
      </p:sp>
      <p:sp>
        <p:nvSpPr>
          <p:cNvPr id="568" name="Google Shape;568;p24"/>
          <p:cNvSpPr/>
          <p:nvPr/>
        </p:nvSpPr>
        <p:spPr>
          <a:xfrm>
            <a:off x="502920" y="1454022"/>
            <a:ext cx="109728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1800"/>
              <a:buFont typeface="Calibri"/>
              <a:buNone/>
            </a:pPr>
            <a:r>
              <a:rPr lang="es-AR" sz="1800" i="1" noProof="0" dirty="0">
                <a:solidFill>
                  <a:srgbClr val="6B7B80"/>
                </a:solidFill>
                <a:latin typeface="Calibri"/>
                <a:ea typeface="Calibri"/>
                <a:cs typeface="Calibri"/>
                <a:sym typeface="Calibri"/>
              </a:rPr>
              <a:t>Sólo un 10% no considera que el uso de la IA en la educación presente desafíos éticos.</a:t>
            </a:r>
            <a:endParaRPr lang="es-AR" sz="1800" noProof="0" dirty="0">
              <a:solidFill>
                <a:schemeClr val="dk1"/>
              </a:solidFill>
              <a:latin typeface="Calibri"/>
              <a:ea typeface="Calibri"/>
              <a:cs typeface="Calibri"/>
              <a:sym typeface="Calibri"/>
            </a:endParaRPr>
          </a:p>
        </p:txBody>
      </p:sp>
      <p:sp>
        <p:nvSpPr>
          <p:cNvPr id="569" name="Google Shape;569;p24"/>
          <p:cNvSpPr/>
          <p:nvPr/>
        </p:nvSpPr>
        <p:spPr>
          <a:xfrm>
            <a:off x="502920" y="2240280"/>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Disminución en el desarrollo de habilidades cognitivas</a:t>
            </a:r>
            <a:endParaRPr lang="es-AR" sz="1400" noProof="0" dirty="0">
              <a:solidFill>
                <a:schemeClr val="dk1"/>
              </a:solidFill>
              <a:latin typeface="Calibri"/>
              <a:ea typeface="Calibri"/>
              <a:cs typeface="Calibri"/>
              <a:sym typeface="Calibri"/>
            </a:endParaRPr>
          </a:p>
        </p:txBody>
      </p:sp>
      <p:sp>
        <p:nvSpPr>
          <p:cNvPr id="570" name="Google Shape;570;p24"/>
          <p:cNvSpPr/>
          <p:nvPr/>
        </p:nvSpPr>
        <p:spPr>
          <a:xfrm>
            <a:off x="3246120" y="2441448"/>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71" name="Google Shape;571;p24"/>
          <p:cNvSpPr/>
          <p:nvPr/>
        </p:nvSpPr>
        <p:spPr>
          <a:xfrm>
            <a:off x="3246120" y="2441448"/>
            <a:ext cx="1225296"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72" name="Google Shape;572;p24"/>
          <p:cNvSpPr/>
          <p:nvPr/>
        </p:nvSpPr>
        <p:spPr>
          <a:xfrm>
            <a:off x="5184648" y="2240280"/>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800"/>
              <a:buFont typeface="Calibri"/>
              <a:buNone/>
            </a:pPr>
            <a:r>
              <a:rPr lang="es-AR" sz="1800" b="1" noProof="0" dirty="0">
                <a:solidFill>
                  <a:srgbClr val="DE8A2C"/>
                </a:solidFill>
                <a:latin typeface="Calibri"/>
                <a:ea typeface="Calibri"/>
                <a:cs typeface="Calibri"/>
                <a:sym typeface="Calibri"/>
              </a:rPr>
              <a:t>67%</a:t>
            </a:r>
            <a:endParaRPr lang="es-AR" sz="1800" noProof="0" dirty="0">
              <a:solidFill>
                <a:schemeClr val="dk1"/>
              </a:solidFill>
              <a:latin typeface="Calibri"/>
              <a:ea typeface="Calibri"/>
              <a:cs typeface="Calibri"/>
              <a:sym typeface="Calibri"/>
            </a:endParaRPr>
          </a:p>
        </p:txBody>
      </p:sp>
      <p:sp>
        <p:nvSpPr>
          <p:cNvPr id="573" name="Google Shape;573;p24"/>
          <p:cNvSpPr/>
          <p:nvPr/>
        </p:nvSpPr>
        <p:spPr>
          <a:xfrm>
            <a:off x="502920" y="2898648"/>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Vulneración del resguardo de datos personales</a:t>
            </a:r>
            <a:endParaRPr lang="es-AR" sz="1400" noProof="0" dirty="0">
              <a:solidFill>
                <a:schemeClr val="dk1"/>
              </a:solidFill>
              <a:latin typeface="Calibri"/>
              <a:ea typeface="Calibri"/>
              <a:cs typeface="Calibri"/>
              <a:sym typeface="Calibri"/>
            </a:endParaRPr>
          </a:p>
        </p:txBody>
      </p:sp>
      <p:sp>
        <p:nvSpPr>
          <p:cNvPr id="574" name="Google Shape;574;p24"/>
          <p:cNvSpPr/>
          <p:nvPr/>
        </p:nvSpPr>
        <p:spPr>
          <a:xfrm>
            <a:off x="3246120" y="3099816"/>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75" name="Google Shape;575;p24"/>
          <p:cNvSpPr/>
          <p:nvPr/>
        </p:nvSpPr>
        <p:spPr>
          <a:xfrm>
            <a:off x="3246120" y="3099816"/>
            <a:ext cx="905256"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76" name="Google Shape;576;p24"/>
          <p:cNvSpPr/>
          <p:nvPr/>
        </p:nvSpPr>
        <p:spPr>
          <a:xfrm>
            <a:off x="5184648" y="2898648"/>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49,5%</a:t>
            </a:r>
            <a:endParaRPr lang="es-AR" sz="1800" noProof="0" dirty="0">
              <a:solidFill>
                <a:schemeClr val="dk1"/>
              </a:solidFill>
              <a:latin typeface="Calibri"/>
              <a:ea typeface="Calibri"/>
              <a:cs typeface="Calibri"/>
              <a:sym typeface="Calibri"/>
            </a:endParaRPr>
          </a:p>
        </p:txBody>
      </p:sp>
      <p:sp>
        <p:nvSpPr>
          <p:cNvPr id="577" name="Google Shape;577;p24"/>
          <p:cNvSpPr/>
          <p:nvPr/>
        </p:nvSpPr>
        <p:spPr>
          <a:xfrm>
            <a:off x="502920" y="3557016"/>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Riesgo en el desarrollo de las adolescencias</a:t>
            </a:r>
            <a:endParaRPr lang="es-AR" sz="1400" noProof="0" dirty="0">
              <a:solidFill>
                <a:schemeClr val="dk1"/>
              </a:solidFill>
              <a:latin typeface="Calibri"/>
              <a:ea typeface="Calibri"/>
              <a:cs typeface="Calibri"/>
              <a:sym typeface="Calibri"/>
            </a:endParaRPr>
          </a:p>
        </p:txBody>
      </p:sp>
      <p:sp>
        <p:nvSpPr>
          <p:cNvPr id="578" name="Google Shape;578;p24"/>
          <p:cNvSpPr/>
          <p:nvPr/>
        </p:nvSpPr>
        <p:spPr>
          <a:xfrm>
            <a:off x="3246120" y="3758184"/>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79" name="Google Shape;579;p24"/>
          <p:cNvSpPr/>
          <p:nvPr/>
        </p:nvSpPr>
        <p:spPr>
          <a:xfrm>
            <a:off x="3246120" y="3758184"/>
            <a:ext cx="795528"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80" name="Google Shape;580;p24"/>
          <p:cNvSpPr/>
          <p:nvPr/>
        </p:nvSpPr>
        <p:spPr>
          <a:xfrm>
            <a:off x="5184648" y="3557016"/>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43,5%</a:t>
            </a:r>
            <a:endParaRPr lang="es-AR" sz="1800" noProof="0" dirty="0">
              <a:solidFill>
                <a:schemeClr val="dk1"/>
              </a:solidFill>
              <a:latin typeface="Calibri"/>
              <a:ea typeface="Calibri"/>
              <a:cs typeface="Calibri"/>
              <a:sym typeface="Calibri"/>
            </a:endParaRPr>
          </a:p>
        </p:txBody>
      </p:sp>
      <p:sp>
        <p:nvSpPr>
          <p:cNvPr id="581" name="Google Shape;581;p24"/>
          <p:cNvSpPr/>
          <p:nvPr/>
        </p:nvSpPr>
        <p:spPr>
          <a:xfrm>
            <a:off x="502920" y="4215384"/>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Riesgo en el desarrollo de las infancias</a:t>
            </a:r>
            <a:endParaRPr lang="es-AR" sz="1400" noProof="0" dirty="0">
              <a:solidFill>
                <a:schemeClr val="dk1"/>
              </a:solidFill>
              <a:latin typeface="Calibri"/>
              <a:ea typeface="Calibri"/>
              <a:cs typeface="Calibri"/>
              <a:sym typeface="Calibri"/>
            </a:endParaRPr>
          </a:p>
        </p:txBody>
      </p:sp>
      <p:sp>
        <p:nvSpPr>
          <p:cNvPr id="582" name="Google Shape;582;p24"/>
          <p:cNvSpPr/>
          <p:nvPr/>
        </p:nvSpPr>
        <p:spPr>
          <a:xfrm>
            <a:off x="3246120" y="4416552"/>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83" name="Google Shape;583;p24"/>
          <p:cNvSpPr/>
          <p:nvPr/>
        </p:nvSpPr>
        <p:spPr>
          <a:xfrm>
            <a:off x="3246120" y="4416552"/>
            <a:ext cx="751637"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84" name="Google Shape;584;p24"/>
          <p:cNvSpPr/>
          <p:nvPr/>
        </p:nvSpPr>
        <p:spPr>
          <a:xfrm>
            <a:off x="5184648" y="4215384"/>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41,1%</a:t>
            </a:r>
            <a:endParaRPr lang="es-AR" sz="1800" noProof="0" dirty="0">
              <a:solidFill>
                <a:schemeClr val="dk1"/>
              </a:solidFill>
              <a:latin typeface="Calibri"/>
              <a:ea typeface="Calibri"/>
              <a:cs typeface="Calibri"/>
              <a:sym typeface="Calibri"/>
            </a:endParaRPr>
          </a:p>
        </p:txBody>
      </p:sp>
      <p:sp>
        <p:nvSpPr>
          <p:cNvPr id="585" name="Google Shape;585;p24"/>
          <p:cNvSpPr/>
          <p:nvPr/>
        </p:nvSpPr>
        <p:spPr>
          <a:xfrm>
            <a:off x="502920" y="4873752"/>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Desigualdad por asimetría en el manejo de tecnología</a:t>
            </a:r>
            <a:endParaRPr lang="es-AR" sz="1400" noProof="0" dirty="0">
              <a:solidFill>
                <a:schemeClr val="dk1"/>
              </a:solidFill>
              <a:latin typeface="Calibri"/>
              <a:ea typeface="Calibri"/>
              <a:cs typeface="Calibri"/>
              <a:sym typeface="Calibri"/>
            </a:endParaRPr>
          </a:p>
        </p:txBody>
      </p:sp>
      <p:sp>
        <p:nvSpPr>
          <p:cNvPr id="586" name="Google Shape;586;p24"/>
          <p:cNvSpPr/>
          <p:nvPr/>
        </p:nvSpPr>
        <p:spPr>
          <a:xfrm>
            <a:off x="3246120" y="5074920"/>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87" name="Google Shape;587;p24"/>
          <p:cNvSpPr/>
          <p:nvPr/>
        </p:nvSpPr>
        <p:spPr>
          <a:xfrm>
            <a:off x="3246120" y="5074920"/>
            <a:ext cx="740664"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88" name="Google Shape;588;p24"/>
          <p:cNvSpPr/>
          <p:nvPr/>
        </p:nvSpPr>
        <p:spPr>
          <a:xfrm>
            <a:off x="5184648" y="4873752"/>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40,5%</a:t>
            </a:r>
            <a:endParaRPr lang="es-AR" sz="1800" noProof="0" dirty="0">
              <a:solidFill>
                <a:schemeClr val="dk1"/>
              </a:solidFill>
              <a:latin typeface="Calibri"/>
              <a:ea typeface="Calibri"/>
              <a:cs typeface="Calibri"/>
              <a:sym typeface="Calibri"/>
            </a:endParaRPr>
          </a:p>
        </p:txBody>
      </p:sp>
      <p:sp>
        <p:nvSpPr>
          <p:cNvPr id="589" name="Google Shape;589;p24"/>
          <p:cNvSpPr/>
          <p:nvPr/>
        </p:nvSpPr>
        <p:spPr>
          <a:xfrm>
            <a:off x="502920" y="5532120"/>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Reducción de la soberanía cognitiva</a:t>
            </a:r>
            <a:endParaRPr lang="es-AR" sz="1400" noProof="0" dirty="0">
              <a:solidFill>
                <a:schemeClr val="dk1"/>
              </a:solidFill>
              <a:latin typeface="Calibri"/>
              <a:ea typeface="Calibri"/>
              <a:cs typeface="Calibri"/>
              <a:sym typeface="Calibri"/>
            </a:endParaRPr>
          </a:p>
        </p:txBody>
      </p:sp>
      <p:sp>
        <p:nvSpPr>
          <p:cNvPr id="590" name="Google Shape;590;p24"/>
          <p:cNvSpPr/>
          <p:nvPr/>
        </p:nvSpPr>
        <p:spPr>
          <a:xfrm>
            <a:off x="3246120" y="5733288"/>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1" name="Google Shape;591;p24"/>
          <p:cNvSpPr/>
          <p:nvPr/>
        </p:nvSpPr>
        <p:spPr>
          <a:xfrm>
            <a:off x="3246120" y="5733288"/>
            <a:ext cx="731520"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2" name="Google Shape;592;p24"/>
          <p:cNvSpPr/>
          <p:nvPr/>
        </p:nvSpPr>
        <p:spPr>
          <a:xfrm>
            <a:off x="5184648" y="5532120"/>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40%</a:t>
            </a:r>
            <a:endParaRPr lang="es-AR" sz="1800" noProof="0" dirty="0">
              <a:solidFill>
                <a:schemeClr val="dk1"/>
              </a:solidFill>
              <a:latin typeface="Calibri"/>
              <a:ea typeface="Calibri"/>
              <a:cs typeface="Calibri"/>
              <a:sym typeface="Calibri"/>
            </a:endParaRPr>
          </a:p>
        </p:txBody>
      </p:sp>
      <p:sp>
        <p:nvSpPr>
          <p:cNvPr id="593" name="Google Shape;593;p24"/>
          <p:cNvSpPr/>
          <p:nvPr/>
        </p:nvSpPr>
        <p:spPr>
          <a:xfrm>
            <a:off x="6263640" y="2240280"/>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Subjetividades condicionadas por los algoritmos</a:t>
            </a:r>
            <a:endParaRPr lang="es-AR" sz="1400" noProof="0" dirty="0">
              <a:solidFill>
                <a:schemeClr val="dk1"/>
              </a:solidFill>
              <a:latin typeface="Calibri"/>
              <a:ea typeface="Calibri"/>
              <a:cs typeface="Calibri"/>
              <a:sym typeface="Calibri"/>
            </a:endParaRPr>
          </a:p>
        </p:txBody>
      </p:sp>
      <p:sp>
        <p:nvSpPr>
          <p:cNvPr id="594" name="Google Shape;594;p24"/>
          <p:cNvSpPr/>
          <p:nvPr/>
        </p:nvSpPr>
        <p:spPr>
          <a:xfrm>
            <a:off x="9006840" y="2441448"/>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5" name="Google Shape;595;p24"/>
          <p:cNvSpPr/>
          <p:nvPr/>
        </p:nvSpPr>
        <p:spPr>
          <a:xfrm>
            <a:off x="9006840" y="2441448"/>
            <a:ext cx="707746"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6" name="Google Shape;596;p24"/>
          <p:cNvSpPr/>
          <p:nvPr/>
        </p:nvSpPr>
        <p:spPr>
          <a:xfrm>
            <a:off x="10945368" y="2240280"/>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38,7%</a:t>
            </a:r>
            <a:endParaRPr lang="es-AR" sz="1800" noProof="0" dirty="0">
              <a:solidFill>
                <a:schemeClr val="dk1"/>
              </a:solidFill>
              <a:latin typeface="Calibri"/>
              <a:ea typeface="Calibri"/>
              <a:cs typeface="Calibri"/>
              <a:sym typeface="Calibri"/>
            </a:endParaRPr>
          </a:p>
        </p:txBody>
      </p:sp>
      <p:sp>
        <p:nvSpPr>
          <p:cNvPr id="597" name="Google Shape;597;p24"/>
          <p:cNvSpPr/>
          <p:nvPr/>
        </p:nvSpPr>
        <p:spPr>
          <a:xfrm>
            <a:off x="6263640" y="2898648"/>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Violación a la propiedad intelectual</a:t>
            </a:r>
            <a:endParaRPr lang="es-AR" sz="1400" noProof="0" dirty="0">
              <a:solidFill>
                <a:schemeClr val="dk1"/>
              </a:solidFill>
              <a:latin typeface="Calibri"/>
              <a:ea typeface="Calibri"/>
              <a:cs typeface="Calibri"/>
              <a:sym typeface="Calibri"/>
            </a:endParaRPr>
          </a:p>
        </p:txBody>
      </p:sp>
      <p:sp>
        <p:nvSpPr>
          <p:cNvPr id="598" name="Google Shape;598;p24"/>
          <p:cNvSpPr/>
          <p:nvPr/>
        </p:nvSpPr>
        <p:spPr>
          <a:xfrm>
            <a:off x="9006840" y="3099816"/>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9" name="Google Shape;599;p24"/>
          <p:cNvSpPr/>
          <p:nvPr/>
        </p:nvSpPr>
        <p:spPr>
          <a:xfrm>
            <a:off x="9006840" y="3099816"/>
            <a:ext cx="698602"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00" name="Google Shape;600;p24"/>
          <p:cNvSpPr/>
          <p:nvPr/>
        </p:nvSpPr>
        <p:spPr>
          <a:xfrm>
            <a:off x="10945368" y="2898648"/>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38,2%</a:t>
            </a:r>
            <a:endParaRPr lang="es-AR" sz="1800" noProof="0" dirty="0">
              <a:solidFill>
                <a:schemeClr val="dk1"/>
              </a:solidFill>
              <a:latin typeface="Calibri"/>
              <a:ea typeface="Calibri"/>
              <a:cs typeface="Calibri"/>
              <a:sym typeface="Calibri"/>
            </a:endParaRPr>
          </a:p>
        </p:txBody>
      </p:sp>
      <p:sp>
        <p:nvSpPr>
          <p:cNvPr id="601" name="Google Shape;601;p24"/>
          <p:cNvSpPr/>
          <p:nvPr/>
        </p:nvSpPr>
        <p:spPr>
          <a:xfrm>
            <a:off x="6263640" y="3557016"/>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Apropiación corporativa de saberes docentes</a:t>
            </a:r>
            <a:endParaRPr lang="es-AR" sz="1400" noProof="0" dirty="0">
              <a:solidFill>
                <a:schemeClr val="dk1"/>
              </a:solidFill>
              <a:latin typeface="Calibri"/>
              <a:ea typeface="Calibri"/>
              <a:cs typeface="Calibri"/>
              <a:sym typeface="Calibri"/>
            </a:endParaRPr>
          </a:p>
        </p:txBody>
      </p:sp>
      <p:sp>
        <p:nvSpPr>
          <p:cNvPr id="602" name="Google Shape;602;p24"/>
          <p:cNvSpPr/>
          <p:nvPr/>
        </p:nvSpPr>
        <p:spPr>
          <a:xfrm>
            <a:off x="9006840" y="3758184"/>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03" name="Google Shape;603;p24"/>
          <p:cNvSpPr/>
          <p:nvPr/>
        </p:nvSpPr>
        <p:spPr>
          <a:xfrm>
            <a:off x="9006840" y="3758184"/>
            <a:ext cx="641909"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04" name="Google Shape;604;p24"/>
          <p:cNvSpPr/>
          <p:nvPr/>
        </p:nvSpPr>
        <p:spPr>
          <a:xfrm>
            <a:off x="10945368" y="3557016"/>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35,1%</a:t>
            </a:r>
            <a:endParaRPr lang="es-AR" sz="1800" noProof="0" dirty="0">
              <a:solidFill>
                <a:schemeClr val="dk1"/>
              </a:solidFill>
              <a:latin typeface="Calibri"/>
              <a:ea typeface="Calibri"/>
              <a:cs typeface="Calibri"/>
              <a:sym typeface="Calibri"/>
            </a:endParaRPr>
          </a:p>
        </p:txBody>
      </p:sp>
      <p:sp>
        <p:nvSpPr>
          <p:cNvPr id="605" name="Google Shape;605;p24"/>
          <p:cNvSpPr/>
          <p:nvPr/>
        </p:nvSpPr>
        <p:spPr>
          <a:xfrm>
            <a:off x="6263640" y="4215384"/>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Incremento del impacto ambiental</a:t>
            </a:r>
            <a:endParaRPr lang="es-AR" sz="1400" noProof="0" dirty="0">
              <a:solidFill>
                <a:schemeClr val="dk1"/>
              </a:solidFill>
              <a:latin typeface="Calibri"/>
              <a:ea typeface="Calibri"/>
              <a:cs typeface="Calibri"/>
              <a:sym typeface="Calibri"/>
            </a:endParaRPr>
          </a:p>
        </p:txBody>
      </p:sp>
      <p:sp>
        <p:nvSpPr>
          <p:cNvPr id="606" name="Google Shape;606;p24"/>
          <p:cNvSpPr/>
          <p:nvPr/>
        </p:nvSpPr>
        <p:spPr>
          <a:xfrm>
            <a:off x="9006840" y="4416552"/>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07" name="Google Shape;607;p24"/>
          <p:cNvSpPr/>
          <p:nvPr/>
        </p:nvSpPr>
        <p:spPr>
          <a:xfrm>
            <a:off x="9006840" y="4416552"/>
            <a:ext cx="640080"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08" name="Google Shape;608;p24"/>
          <p:cNvSpPr/>
          <p:nvPr/>
        </p:nvSpPr>
        <p:spPr>
          <a:xfrm>
            <a:off x="10945368" y="4215384"/>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35%</a:t>
            </a:r>
            <a:endParaRPr lang="es-AR" sz="1800" noProof="0" dirty="0">
              <a:solidFill>
                <a:schemeClr val="dk1"/>
              </a:solidFill>
              <a:latin typeface="Calibri"/>
              <a:ea typeface="Calibri"/>
              <a:cs typeface="Calibri"/>
              <a:sym typeface="Calibri"/>
            </a:endParaRPr>
          </a:p>
        </p:txBody>
      </p:sp>
      <p:sp>
        <p:nvSpPr>
          <p:cNvPr id="609" name="Google Shape;609;p24"/>
          <p:cNvSpPr/>
          <p:nvPr/>
        </p:nvSpPr>
        <p:spPr>
          <a:xfrm>
            <a:off x="6263640" y="4873752"/>
            <a:ext cx="2606040" cy="65836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Sesgos que refuerzan desigualdades (patriarcal, racista, clasista)</a:t>
            </a:r>
            <a:endParaRPr lang="es-AR" sz="1400" noProof="0" dirty="0">
              <a:solidFill>
                <a:schemeClr val="dk1"/>
              </a:solidFill>
              <a:latin typeface="Calibri"/>
              <a:ea typeface="Calibri"/>
              <a:cs typeface="Calibri"/>
              <a:sym typeface="Calibri"/>
            </a:endParaRPr>
          </a:p>
        </p:txBody>
      </p:sp>
      <p:sp>
        <p:nvSpPr>
          <p:cNvPr id="610" name="Google Shape;610;p24"/>
          <p:cNvSpPr/>
          <p:nvPr/>
        </p:nvSpPr>
        <p:spPr>
          <a:xfrm>
            <a:off x="9006840" y="5074920"/>
            <a:ext cx="182880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11" name="Google Shape;611;p24"/>
          <p:cNvSpPr/>
          <p:nvPr/>
        </p:nvSpPr>
        <p:spPr>
          <a:xfrm>
            <a:off x="9006840" y="5074920"/>
            <a:ext cx="585216"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12" name="Google Shape;612;p24"/>
          <p:cNvSpPr/>
          <p:nvPr/>
        </p:nvSpPr>
        <p:spPr>
          <a:xfrm>
            <a:off x="10945368" y="4873752"/>
            <a:ext cx="658368" cy="65836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800"/>
              <a:buFont typeface="Calibri"/>
              <a:buNone/>
            </a:pPr>
            <a:r>
              <a:rPr lang="es-AR" sz="1800" b="1" noProof="0" dirty="0">
                <a:solidFill>
                  <a:srgbClr val="1F6E7E"/>
                </a:solidFill>
                <a:latin typeface="Calibri"/>
                <a:ea typeface="Calibri"/>
                <a:cs typeface="Calibri"/>
                <a:sym typeface="Calibri"/>
              </a:rPr>
              <a:t>32%</a:t>
            </a:r>
            <a:endParaRPr lang="es-AR" sz="1800" noProof="0" dirty="0">
              <a:solidFill>
                <a:schemeClr val="dk1"/>
              </a:solidFill>
              <a:latin typeface="Calibri"/>
              <a:ea typeface="Calibri"/>
              <a:cs typeface="Calibri"/>
              <a:sym typeface="Calibri"/>
            </a:endParaRPr>
          </a:p>
        </p:txBody>
      </p:sp>
      <p:sp>
        <p:nvSpPr>
          <p:cNvPr id="613" name="Google Shape;613;p24"/>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07 · Desafíos éticos</a:t>
            </a:r>
            <a:endParaRPr lang="es-AR" sz="900" noProof="0" dirty="0">
              <a:solidFill>
                <a:schemeClr val="dk1"/>
              </a:solidFill>
              <a:latin typeface="Calibri"/>
              <a:ea typeface="Calibri"/>
              <a:cs typeface="Calibri"/>
              <a:sym typeface="Calibri"/>
            </a:endParaRPr>
          </a:p>
        </p:txBody>
      </p:sp>
      <p:sp>
        <p:nvSpPr>
          <p:cNvPr id="614" name="Google Shape;614;p24"/>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615" name="Google Shape;615;p24"/>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24</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620"/>
        <p:cNvGrpSpPr/>
        <p:nvPr/>
      </p:nvGrpSpPr>
      <p:grpSpPr>
        <a:xfrm>
          <a:off x="0" y="0"/>
          <a:ext cx="0" cy="0"/>
          <a:chOff x="0" y="0"/>
          <a:chExt cx="0" cy="0"/>
        </a:xfrm>
      </p:grpSpPr>
      <p:sp>
        <p:nvSpPr>
          <p:cNvPr id="621" name="Google Shape;621;p25"/>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22" name="Google Shape;622;p25"/>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23" name="Google Shape;623;p25"/>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08</a:t>
            </a:r>
            <a:endParaRPr lang="es-AR" sz="9600" noProof="0" dirty="0">
              <a:solidFill>
                <a:schemeClr val="dk1"/>
              </a:solidFill>
              <a:latin typeface="Calibri"/>
              <a:ea typeface="Calibri"/>
              <a:cs typeface="Calibri"/>
              <a:sym typeface="Calibri"/>
            </a:endParaRPr>
          </a:p>
        </p:txBody>
      </p:sp>
      <p:cxnSp>
        <p:nvCxnSpPr>
          <p:cNvPr id="624" name="Google Shape;624;p25"/>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625" name="Google Shape;625;p25"/>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El rol del Estado frente al avance de la IA</a:t>
            </a:r>
            <a:endParaRPr lang="es-AR" sz="3400" noProof="0" dirty="0">
              <a:solidFill>
                <a:schemeClr val="dk1"/>
              </a:solidFill>
              <a:latin typeface="Calibri"/>
              <a:ea typeface="Calibri"/>
              <a:cs typeface="Calibri"/>
              <a:sym typeface="Calibri"/>
            </a:endParaRPr>
          </a:p>
        </p:txBody>
      </p:sp>
      <p:sp>
        <p:nvSpPr>
          <p:cNvPr id="626" name="Google Shape;626;p25"/>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Qué esperan las y los docentes de la política pública.</a:t>
            </a:r>
            <a:endParaRPr lang="es-AR" sz="1600" noProof="0" dirty="0">
              <a:solidFill>
                <a:schemeClr val="dk1"/>
              </a:solidFill>
              <a:latin typeface="Calibri"/>
              <a:ea typeface="Calibri"/>
              <a:cs typeface="Calibri"/>
              <a:sym typeface="Calibri"/>
            </a:endParaRPr>
          </a:p>
        </p:txBody>
      </p:sp>
      <p:sp>
        <p:nvSpPr>
          <p:cNvPr id="627" name="Google Shape;627;p25"/>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628" name="Google Shape;628;p25"/>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25</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8641D414-6BBF-C0B0-2E94-C3D3F13C6BBD}"/>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C7B3F7BC-62D5-B78E-CEBE-8F08938C9531}"/>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9C20AA5A-ED99-3B2A-8D7F-8DEB9ADD1FF0}"/>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68782921-18F1-31B8-D6D9-7406F469280D}"/>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636"/>
        <p:cNvGrpSpPr/>
        <p:nvPr/>
      </p:nvGrpSpPr>
      <p:grpSpPr>
        <a:xfrm>
          <a:off x="0" y="0"/>
          <a:ext cx="0" cy="0"/>
          <a:chOff x="0" y="0"/>
          <a:chExt cx="0" cy="0"/>
        </a:xfrm>
      </p:grpSpPr>
      <p:sp>
        <p:nvSpPr>
          <p:cNvPr id="637" name="Google Shape;637;p26"/>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38" name="Google Shape;638;p26"/>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EL ROL DEL ESTADO</a:t>
            </a:r>
            <a:endParaRPr lang="es-AR" sz="1100" noProof="0" dirty="0">
              <a:solidFill>
                <a:schemeClr val="dk1"/>
              </a:solidFill>
              <a:latin typeface="Calibri"/>
              <a:ea typeface="Calibri"/>
              <a:cs typeface="Calibri"/>
              <a:sym typeface="Calibri"/>
            </a:endParaRPr>
          </a:p>
        </p:txBody>
      </p:sp>
      <p:sp>
        <p:nvSpPr>
          <p:cNvPr id="639" name="Google Shape;639;p26"/>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Regulación, protección y soberanía digital</a:t>
            </a:r>
            <a:endParaRPr lang="es-AR" sz="2900" noProof="0" dirty="0">
              <a:solidFill>
                <a:schemeClr val="dk1"/>
              </a:solidFill>
              <a:latin typeface="Calibri"/>
              <a:ea typeface="Calibri"/>
              <a:cs typeface="Calibri"/>
              <a:sym typeface="Calibri"/>
            </a:endParaRPr>
          </a:p>
        </p:txBody>
      </p:sp>
      <p:sp>
        <p:nvSpPr>
          <p:cNvPr id="640" name="Google Shape;640;p26"/>
          <p:cNvSpPr/>
          <p:nvPr/>
        </p:nvSpPr>
        <p:spPr>
          <a:xfrm>
            <a:off x="502920" y="1883664"/>
            <a:ext cx="512064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Regular el uso de la IA para proteger derechos y garantizar entornos digitales seguros</a:t>
            </a:r>
            <a:endParaRPr lang="es-AR" sz="1400" noProof="0" dirty="0">
              <a:solidFill>
                <a:schemeClr val="dk1"/>
              </a:solidFill>
              <a:latin typeface="Calibri"/>
              <a:ea typeface="Calibri"/>
              <a:cs typeface="Calibri"/>
              <a:sym typeface="Calibri"/>
            </a:endParaRPr>
          </a:p>
        </p:txBody>
      </p:sp>
      <p:sp>
        <p:nvSpPr>
          <p:cNvPr id="641" name="Google Shape;641;p26"/>
          <p:cNvSpPr/>
          <p:nvPr/>
        </p:nvSpPr>
        <p:spPr>
          <a:xfrm>
            <a:off x="5760720" y="2075688"/>
            <a:ext cx="37490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42" name="Google Shape;642;p26"/>
          <p:cNvSpPr/>
          <p:nvPr/>
        </p:nvSpPr>
        <p:spPr>
          <a:xfrm>
            <a:off x="5760720" y="2075688"/>
            <a:ext cx="2624328"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43" name="Google Shape;643;p26"/>
          <p:cNvSpPr/>
          <p:nvPr/>
        </p:nvSpPr>
        <p:spPr>
          <a:xfrm>
            <a:off x="9619488" y="1883664"/>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70%</a:t>
            </a:r>
            <a:endParaRPr lang="es-AR" sz="1600" noProof="0" dirty="0">
              <a:solidFill>
                <a:schemeClr val="dk1"/>
              </a:solidFill>
              <a:latin typeface="Calibri"/>
              <a:ea typeface="Calibri"/>
              <a:cs typeface="Calibri"/>
              <a:sym typeface="Calibri"/>
            </a:endParaRPr>
          </a:p>
        </p:txBody>
      </p:sp>
      <p:sp>
        <p:nvSpPr>
          <p:cNvPr id="644" name="Google Shape;644;p26"/>
          <p:cNvSpPr/>
          <p:nvPr/>
        </p:nvSpPr>
        <p:spPr>
          <a:xfrm>
            <a:off x="502920" y="2523744"/>
            <a:ext cx="512064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Supervisar los entornos digitales para proteger infancias y adolescencias</a:t>
            </a:r>
            <a:endParaRPr lang="es-AR" sz="1400" noProof="0" dirty="0">
              <a:solidFill>
                <a:schemeClr val="dk1"/>
              </a:solidFill>
              <a:latin typeface="Calibri"/>
              <a:ea typeface="Calibri"/>
              <a:cs typeface="Calibri"/>
              <a:sym typeface="Calibri"/>
            </a:endParaRPr>
          </a:p>
        </p:txBody>
      </p:sp>
      <p:sp>
        <p:nvSpPr>
          <p:cNvPr id="645" name="Google Shape;645;p26"/>
          <p:cNvSpPr/>
          <p:nvPr/>
        </p:nvSpPr>
        <p:spPr>
          <a:xfrm>
            <a:off x="5760720" y="2715768"/>
            <a:ext cx="37490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46" name="Google Shape;646;p26"/>
          <p:cNvSpPr/>
          <p:nvPr/>
        </p:nvSpPr>
        <p:spPr>
          <a:xfrm>
            <a:off x="5760720" y="2715768"/>
            <a:ext cx="2346899"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47" name="Google Shape;647;p26"/>
          <p:cNvSpPr/>
          <p:nvPr/>
        </p:nvSpPr>
        <p:spPr>
          <a:xfrm>
            <a:off x="9619488" y="2523744"/>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63%</a:t>
            </a:r>
            <a:endParaRPr lang="es-AR" sz="1600" noProof="0" dirty="0">
              <a:solidFill>
                <a:schemeClr val="dk1"/>
              </a:solidFill>
              <a:latin typeface="Calibri"/>
              <a:ea typeface="Calibri"/>
              <a:cs typeface="Calibri"/>
              <a:sym typeface="Calibri"/>
            </a:endParaRPr>
          </a:p>
        </p:txBody>
      </p:sp>
      <p:sp>
        <p:nvSpPr>
          <p:cNvPr id="648" name="Google Shape;648;p26"/>
          <p:cNvSpPr/>
          <p:nvPr/>
        </p:nvSpPr>
        <p:spPr>
          <a:xfrm>
            <a:off x="502920" y="3163824"/>
            <a:ext cx="512064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Garantizar un acceso democrático e igualitario a la IAGen</a:t>
            </a:r>
            <a:endParaRPr lang="es-AR" sz="1400" noProof="0" dirty="0">
              <a:solidFill>
                <a:schemeClr val="dk1"/>
              </a:solidFill>
              <a:latin typeface="Calibri"/>
              <a:ea typeface="Calibri"/>
              <a:cs typeface="Calibri"/>
              <a:sym typeface="Calibri"/>
            </a:endParaRPr>
          </a:p>
        </p:txBody>
      </p:sp>
      <p:sp>
        <p:nvSpPr>
          <p:cNvPr id="649" name="Google Shape;649;p26"/>
          <p:cNvSpPr/>
          <p:nvPr/>
        </p:nvSpPr>
        <p:spPr>
          <a:xfrm>
            <a:off x="5760720" y="3355848"/>
            <a:ext cx="37490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0" name="Google Shape;650;p26"/>
          <p:cNvSpPr/>
          <p:nvPr/>
        </p:nvSpPr>
        <p:spPr>
          <a:xfrm>
            <a:off x="5760720" y="3355848"/>
            <a:ext cx="1537106"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1" name="Google Shape;651;p26"/>
          <p:cNvSpPr/>
          <p:nvPr/>
        </p:nvSpPr>
        <p:spPr>
          <a:xfrm>
            <a:off x="9619488" y="3163824"/>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41%</a:t>
            </a:r>
            <a:endParaRPr lang="es-AR" sz="1600" noProof="0" dirty="0">
              <a:solidFill>
                <a:schemeClr val="dk1"/>
              </a:solidFill>
              <a:latin typeface="Calibri"/>
              <a:ea typeface="Calibri"/>
              <a:cs typeface="Calibri"/>
              <a:sym typeface="Calibri"/>
            </a:endParaRPr>
          </a:p>
        </p:txBody>
      </p:sp>
      <p:sp>
        <p:nvSpPr>
          <p:cNvPr id="652" name="Google Shape;652;p26"/>
          <p:cNvSpPr/>
          <p:nvPr/>
        </p:nvSpPr>
        <p:spPr>
          <a:xfrm>
            <a:off x="502920" y="3803904"/>
            <a:ext cx="512064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Financiar e investigar el desarrollo nacional en la temática</a:t>
            </a:r>
            <a:endParaRPr lang="es-AR" sz="1400" noProof="0" dirty="0">
              <a:solidFill>
                <a:schemeClr val="dk1"/>
              </a:solidFill>
              <a:latin typeface="Calibri"/>
              <a:ea typeface="Calibri"/>
              <a:cs typeface="Calibri"/>
              <a:sym typeface="Calibri"/>
            </a:endParaRPr>
          </a:p>
        </p:txBody>
      </p:sp>
      <p:sp>
        <p:nvSpPr>
          <p:cNvPr id="653" name="Google Shape;653;p26"/>
          <p:cNvSpPr/>
          <p:nvPr/>
        </p:nvSpPr>
        <p:spPr>
          <a:xfrm>
            <a:off x="5760720" y="3995928"/>
            <a:ext cx="37490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4" name="Google Shape;654;p26"/>
          <p:cNvSpPr/>
          <p:nvPr/>
        </p:nvSpPr>
        <p:spPr>
          <a:xfrm>
            <a:off x="5760720" y="3995928"/>
            <a:ext cx="1503365"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5" name="Google Shape;655;p26"/>
          <p:cNvSpPr/>
          <p:nvPr/>
        </p:nvSpPr>
        <p:spPr>
          <a:xfrm>
            <a:off x="9619488" y="3803904"/>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40%</a:t>
            </a:r>
            <a:endParaRPr lang="es-AR" sz="1600" noProof="0" dirty="0">
              <a:solidFill>
                <a:schemeClr val="dk1"/>
              </a:solidFill>
              <a:latin typeface="Calibri"/>
              <a:ea typeface="Calibri"/>
              <a:cs typeface="Calibri"/>
              <a:sym typeface="Calibri"/>
            </a:endParaRPr>
          </a:p>
        </p:txBody>
      </p:sp>
      <p:sp>
        <p:nvSpPr>
          <p:cNvPr id="656" name="Google Shape;656;p26"/>
          <p:cNvSpPr/>
          <p:nvPr/>
        </p:nvSpPr>
        <p:spPr>
          <a:xfrm>
            <a:off x="502920" y="4443984"/>
            <a:ext cx="5120640" cy="64008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Diseñar políticas contra el </a:t>
            </a:r>
            <a:r>
              <a:rPr lang="es-AR" sz="1400" noProof="0" dirty="0" err="1">
                <a:solidFill>
                  <a:srgbClr val="22333B"/>
                </a:solidFill>
                <a:latin typeface="Calibri"/>
                <a:ea typeface="Calibri"/>
                <a:cs typeface="Calibri"/>
                <a:sym typeface="Calibri"/>
              </a:rPr>
              <a:t>extractivismo</a:t>
            </a:r>
            <a:r>
              <a:rPr lang="es-AR" sz="1400" noProof="0" dirty="0">
                <a:solidFill>
                  <a:srgbClr val="22333B"/>
                </a:solidFill>
                <a:latin typeface="Calibri"/>
                <a:ea typeface="Calibri"/>
                <a:cs typeface="Calibri"/>
                <a:sym typeface="Calibri"/>
              </a:rPr>
              <a:t> de datos y recursos naturales</a:t>
            </a:r>
            <a:endParaRPr lang="es-AR" sz="1400" noProof="0" dirty="0">
              <a:solidFill>
                <a:schemeClr val="dk1"/>
              </a:solidFill>
              <a:latin typeface="Calibri"/>
              <a:ea typeface="Calibri"/>
              <a:cs typeface="Calibri"/>
              <a:sym typeface="Calibri"/>
            </a:endParaRPr>
          </a:p>
        </p:txBody>
      </p:sp>
      <p:sp>
        <p:nvSpPr>
          <p:cNvPr id="657" name="Google Shape;657;p26"/>
          <p:cNvSpPr/>
          <p:nvPr/>
        </p:nvSpPr>
        <p:spPr>
          <a:xfrm>
            <a:off x="5760720" y="4636008"/>
            <a:ext cx="374904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8" name="Google Shape;658;p26"/>
          <p:cNvSpPr/>
          <p:nvPr/>
        </p:nvSpPr>
        <p:spPr>
          <a:xfrm>
            <a:off x="5760720" y="4636008"/>
            <a:ext cx="1424635"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59" name="Google Shape;659;p26"/>
          <p:cNvSpPr/>
          <p:nvPr/>
        </p:nvSpPr>
        <p:spPr>
          <a:xfrm>
            <a:off x="9619488" y="4443984"/>
            <a:ext cx="868680" cy="64008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38%</a:t>
            </a:r>
            <a:endParaRPr lang="es-AR" sz="1600" noProof="0" dirty="0">
              <a:solidFill>
                <a:schemeClr val="dk1"/>
              </a:solidFill>
              <a:latin typeface="Calibri"/>
              <a:ea typeface="Calibri"/>
              <a:cs typeface="Calibri"/>
              <a:sym typeface="Calibri"/>
            </a:endParaRPr>
          </a:p>
        </p:txBody>
      </p:sp>
      <p:sp>
        <p:nvSpPr>
          <p:cNvPr id="660" name="Google Shape;660;p26"/>
          <p:cNvSpPr/>
          <p:nvPr/>
        </p:nvSpPr>
        <p:spPr>
          <a:xfrm>
            <a:off x="502920" y="5257800"/>
            <a:ext cx="11201400" cy="914400"/>
          </a:xfrm>
          <a:prstGeom prst="roundRect">
            <a:avLst>
              <a:gd name="adj" fmla="val 8000"/>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61" name="Google Shape;661;p26"/>
          <p:cNvSpPr/>
          <p:nvPr/>
        </p:nvSpPr>
        <p:spPr>
          <a:xfrm>
            <a:off x="777240" y="5257800"/>
            <a:ext cx="10698480" cy="914400"/>
          </a:xfrm>
          <a:prstGeom prst="rect">
            <a:avLst/>
          </a:prstGeom>
          <a:noFill/>
          <a:ln>
            <a:noFill/>
          </a:ln>
        </p:spPr>
        <p:txBody>
          <a:bodyPr spcFirstLastPara="1" wrap="square" lIns="0" tIns="0" rIns="0" bIns="0" anchor="ctr" anchorCtr="0">
            <a:noAutofit/>
          </a:bodyPr>
          <a:lstStyle/>
          <a:p>
            <a:pPr marL="0" marR="0" lvl="0" indent="0" algn="l" rtl="0">
              <a:lnSpc>
                <a:spcPct val="105000"/>
              </a:lnSpc>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Inclusión digital como política de Estado.  </a:t>
            </a:r>
            <a:r>
              <a:rPr lang="es-AR" sz="1600" noProof="0" dirty="0">
                <a:solidFill>
                  <a:srgbClr val="E3ECEE"/>
                </a:solidFill>
                <a:latin typeface="Calibri"/>
                <a:ea typeface="Calibri"/>
                <a:cs typeface="Calibri"/>
                <a:sym typeface="Calibri"/>
              </a:rPr>
              <a:t>Garantizar el acceso igualitario y seguro a las tecnologías digitales, junto con la búsqueda de la soberanía digital.</a:t>
            </a:r>
            <a:endParaRPr lang="es-AR" sz="1600" noProof="0" dirty="0">
              <a:solidFill>
                <a:schemeClr val="dk1"/>
              </a:solidFill>
              <a:latin typeface="Calibri"/>
              <a:ea typeface="Calibri"/>
              <a:cs typeface="Calibri"/>
              <a:sym typeface="Calibri"/>
            </a:endParaRPr>
          </a:p>
        </p:txBody>
      </p:sp>
      <p:sp>
        <p:nvSpPr>
          <p:cNvPr id="662" name="Google Shape;662;p26"/>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08 · Rol del Estado</a:t>
            </a:r>
            <a:endParaRPr lang="es-AR" sz="900" noProof="0" dirty="0">
              <a:solidFill>
                <a:schemeClr val="dk1"/>
              </a:solidFill>
              <a:latin typeface="Calibri"/>
              <a:ea typeface="Calibri"/>
              <a:cs typeface="Calibri"/>
              <a:sym typeface="Calibri"/>
            </a:endParaRPr>
          </a:p>
        </p:txBody>
      </p:sp>
      <p:sp>
        <p:nvSpPr>
          <p:cNvPr id="663" name="Google Shape;663;p26"/>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664" name="Google Shape;664;p26"/>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26</a:t>
            </a:r>
            <a:endParaRPr lang="es-AR" sz="900" noProof="0" dirty="0">
              <a:solidFill>
                <a:schemeClr val="dk1"/>
              </a:solidFill>
              <a:latin typeface="Calibri"/>
              <a:ea typeface="Calibri"/>
              <a:cs typeface="Calibri"/>
              <a:sym typeface="Calibri"/>
            </a:endParaRPr>
          </a:p>
        </p:txBody>
      </p:sp>
      <p:sp>
        <p:nvSpPr>
          <p:cNvPr id="2" name="Google Shape;568;p24">
            <a:extLst>
              <a:ext uri="{FF2B5EF4-FFF2-40B4-BE49-F238E27FC236}">
                <a16:creationId xmlns:a16="http://schemas.microsoft.com/office/drawing/2014/main" id="{0A6A867C-C999-C063-5A30-22511D302AC0}"/>
              </a:ext>
            </a:extLst>
          </p:cNvPr>
          <p:cNvSpPr/>
          <p:nvPr/>
        </p:nvSpPr>
        <p:spPr>
          <a:xfrm>
            <a:off x="502920" y="1444878"/>
            <a:ext cx="109728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1800"/>
              <a:buFont typeface="Calibri"/>
              <a:buNone/>
            </a:pPr>
            <a:r>
              <a:rPr lang="es-MX" sz="1800" i="1" noProof="0" dirty="0">
                <a:solidFill>
                  <a:srgbClr val="6B7B80"/>
                </a:solidFill>
                <a:latin typeface="Calibri"/>
                <a:ea typeface="Calibri"/>
                <a:cs typeface="Calibri"/>
                <a:sym typeface="Calibri"/>
              </a:rPr>
              <a:t>Las y los docentes consideran que el Estado debería asumir responsabilidades frente al desarrollo de la IA</a:t>
            </a:r>
            <a:r>
              <a:rPr lang="es-AR" sz="1800" i="1" noProof="0" dirty="0">
                <a:solidFill>
                  <a:srgbClr val="6B7B80"/>
                </a:solidFill>
                <a:latin typeface="Calibri"/>
                <a:ea typeface="Calibri"/>
                <a:cs typeface="Calibri"/>
                <a:sym typeface="Calibri"/>
              </a:rPr>
              <a:t>.</a:t>
            </a:r>
            <a:endParaRPr lang="es-AR" sz="1800" noProof="0" dirty="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669"/>
        <p:cNvGrpSpPr/>
        <p:nvPr/>
      </p:nvGrpSpPr>
      <p:grpSpPr>
        <a:xfrm>
          <a:off x="0" y="0"/>
          <a:ext cx="0" cy="0"/>
          <a:chOff x="0" y="0"/>
          <a:chExt cx="0" cy="0"/>
        </a:xfrm>
      </p:grpSpPr>
      <p:sp>
        <p:nvSpPr>
          <p:cNvPr id="670" name="Google Shape;670;p27"/>
          <p:cNvSpPr/>
          <p:nvPr/>
        </p:nvSpPr>
        <p:spPr>
          <a:xfrm>
            <a:off x="9581946" y="-1381227"/>
            <a:ext cx="4206240" cy="420624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71" name="Google Shape;671;p27"/>
          <p:cNvSpPr/>
          <p:nvPr/>
        </p:nvSpPr>
        <p:spPr>
          <a:xfrm>
            <a:off x="777240" y="658368"/>
            <a:ext cx="164592" cy="164592"/>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72" name="Google Shape;672;p27"/>
          <p:cNvSpPr/>
          <p:nvPr/>
        </p:nvSpPr>
        <p:spPr>
          <a:xfrm>
            <a:off x="1005840" y="585216"/>
            <a:ext cx="54864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09 · CIERRE</a:t>
            </a:r>
            <a:endParaRPr lang="es-AR" sz="1100" noProof="0" dirty="0">
              <a:solidFill>
                <a:schemeClr val="dk1"/>
              </a:solidFill>
              <a:latin typeface="Calibri"/>
              <a:ea typeface="Calibri"/>
              <a:cs typeface="Calibri"/>
              <a:sym typeface="Calibri"/>
            </a:endParaRPr>
          </a:p>
        </p:txBody>
      </p:sp>
      <p:sp>
        <p:nvSpPr>
          <p:cNvPr id="673" name="Google Shape;673;p27"/>
          <p:cNvSpPr/>
          <p:nvPr/>
        </p:nvSpPr>
        <p:spPr>
          <a:xfrm>
            <a:off x="777240" y="960120"/>
            <a:ext cx="10058400" cy="8229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Debates emergentes</a:t>
            </a:r>
            <a:endParaRPr lang="es-AR" sz="3400" noProof="0" dirty="0">
              <a:solidFill>
                <a:schemeClr val="dk1"/>
              </a:solidFill>
              <a:latin typeface="Calibri"/>
              <a:ea typeface="Calibri"/>
              <a:cs typeface="Calibri"/>
              <a:sym typeface="Calibri"/>
            </a:endParaRPr>
          </a:p>
        </p:txBody>
      </p:sp>
      <p:sp>
        <p:nvSpPr>
          <p:cNvPr id="674" name="Google Shape;674;p27"/>
          <p:cNvSpPr/>
          <p:nvPr/>
        </p:nvSpPr>
        <p:spPr>
          <a:xfrm>
            <a:off x="777240" y="2148840"/>
            <a:ext cx="10607040" cy="713232"/>
          </a:xfrm>
          <a:prstGeom prst="roundRect">
            <a:avLst>
              <a:gd name="adj" fmla="val 10256"/>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75" name="Google Shape;675;p27"/>
          <p:cNvSpPr/>
          <p:nvPr/>
        </p:nvSpPr>
        <p:spPr>
          <a:xfrm>
            <a:off x="960120" y="2295144"/>
            <a:ext cx="420624" cy="42062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76" name="Google Shape;676;p27"/>
          <p:cNvSpPr/>
          <p:nvPr/>
        </p:nvSpPr>
        <p:spPr>
          <a:xfrm>
            <a:off x="960120" y="2295144"/>
            <a:ext cx="420624"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2400"/>
              <a:buFont typeface="Cambria"/>
              <a:buNone/>
            </a:pPr>
            <a:r>
              <a:rPr lang="es-AR" sz="2400" b="1" noProof="0" dirty="0">
                <a:solidFill>
                  <a:srgbClr val="0A2A31"/>
                </a:solidFill>
                <a:latin typeface="Cambria"/>
                <a:ea typeface="Cambria"/>
                <a:cs typeface="Cambria"/>
                <a:sym typeface="Cambria"/>
              </a:rPr>
              <a:t>1</a:t>
            </a:r>
            <a:endParaRPr lang="es-AR" sz="2400" noProof="0" dirty="0">
              <a:solidFill>
                <a:schemeClr val="dk1"/>
              </a:solidFill>
              <a:latin typeface="Calibri"/>
              <a:ea typeface="Calibri"/>
              <a:cs typeface="Calibri"/>
              <a:sym typeface="Calibri"/>
            </a:endParaRPr>
          </a:p>
        </p:txBody>
      </p:sp>
      <p:sp>
        <p:nvSpPr>
          <p:cNvPr id="677" name="Google Shape;677;p27"/>
          <p:cNvSpPr/>
          <p:nvPr/>
        </p:nvSpPr>
        <p:spPr>
          <a:xfrm>
            <a:off x="1554480" y="2148840"/>
            <a:ext cx="9692640" cy="713232"/>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Automatización de algunos aspectos del trabajo docente</a:t>
            </a:r>
            <a:endParaRPr lang="es-AR" sz="1800" noProof="0" dirty="0">
              <a:solidFill>
                <a:schemeClr val="dk1"/>
              </a:solidFill>
              <a:latin typeface="Calibri"/>
              <a:ea typeface="Calibri"/>
              <a:cs typeface="Calibri"/>
              <a:sym typeface="Calibri"/>
            </a:endParaRPr>
          </a:p>
        </p:txBody>
      </p:sp>
      <p:sp>
        <p:nvSpPr>
          <p:cNvPr id="678" name="Google Shape;678;p27"/>
          <p:cNvSpPr/>
          <p:nvPr/>
        </p:nvSpPr>
        <p:spPr>
          <a:xfrm>
            <a:off x="777240" y="2990088"/>
            <a:ext cx="10607040" cy="713232"/>
          </a:xfrm>
          <a:prstGeom prst="roundRect">
            <a:avLst>
              <a:gd name="adj" fmla="val 10256"/>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79" name="Google Shape;679;p27"/>
          <p:cNvSpPr/>
          <p:nvPr/>
        </p:nvSpPr>
        <p:spPr>
          <a:xfrm>
            <a:off x="960120" y="3136392"/>
            <a:ext cx="420624" cy="42062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80" name="Google Shape;680;p27"/>
          <p:cNvSpPr/>
          <p:nvPr/>
        </p:nvSpPr>
        <p:spPr>
          <a:xfrm>
            <a:off x="960120" y="3136392"/>
            <a:ext cx="420624"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2400"/>
              <a:buFont typeface="Cambria"/>
              <a:buNone/>
            </a:pPr>
            <a:r>
              <a:rPr lang="es-AR" sz="2400" b="1" noProof="0" dirty="0">
                <a:solidFill>
                  <a:srgbClr val="0A2A31"/>
                </a:solidFill>
                <a:latin typeface="Cambria"/>
                <a:ea typeface="Cambria"/>
                <a:cs typeface="Cambria"/>
                <a:sym typeface="Cambria"/>
              </a:rPr>
              <a:t>2</a:t>
            </a:r>
            <a:endParaRPr lang="es-AR" sz="2400" noProof="0" dirty="0">
              <a:solidFill>
                <a:schemeClr val="dk1"/>
              </a:solidFill>
              <a:latin typeface="Calibri"/>
              <a:ea typeface="Calibri"/>
              <a:cs typeface="Calibri"/>
              <a:sym typeface="Calibri"/>
            </a:endParaRPr>
          </a:p>
        </p:txBody>
      </p:sp>
      <p:sp>
        <p:nvSpPr>
          <p:cNvPr id="681" name="Google Shape;681;p27"/>
          <p:cNvSpPr/>
          <p:nvPr/>
        </p:nvSpPr>
        <p:spPr>
          <a:xfrm>
            <a:off x="1554480" y="2990088"/>
            <a:ext cx="9692640" cy="713232"/>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La transmisión del conocimiento en la era de la IAGen</a:t>
            </a:r>
            <a:endParaRPr lang="es-AR" sz="1800" noProof="0" dirty="0">
              <a:solidFill>
                <a:schemeClr val="dk1"/>
              </a:solidFill>
              <a:latin typeface="Calibri"/>
              <a:ea typeface="Calibri"/>
              <a:cs typeface="Calibri"/>
              <a:sym typeface="Calibri"/>
            </a:endParaRPr>
          </a:p>
        </p:txBody>
      </p:sp>
      <p:sp>
        <p:nvSpPr>
          <p:cNvPr id="682" name="Google Shape;682;p27"/>
          <p:cNvSpPr/>
          <p:nvPr/>
        </p:nvSpPr>
        <p:spPr>
          <a:xfrm>
            <a:off x="777240" y="3831336"/>
            <a:ext cx="10607040" cy="713232"/>
          </a:xfrm>
          <a:prstGeom prst="roundRect">
            <a:avLst>
              <a:gd name="adj" fmla="val 10256"/>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83" name="Google Shape;683;p27"/>
          <p:cNvSpPr/>
          <p:nvPr/>
        </p:nvSpPr>
        <p:spPr>
          <a:xfrm>
            <a:off x="960120" y="3977640"/>
            <a:ext cx="420624" cy="42062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84" name="Google Shape;684;p27"/>
          <p:cNvSpPr/>
          <p:nvPr/>
        </p:nvSpPr>
        <p:spPr>
          <a:xfrm>
            <a:off x="960120" y="3977640"/>
            <a:ext cx="420624"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2400"/>
              <a:buFont typeface="Cambria"/>
              <a:buNone/>
            </a:pPr>
            <a:r>
              <a:rPr lang="es-AR" sz="2400" b="1" noProof="0" dirty="0">
                <a:solidFill>
                  <a:srgbClr val="0A2A31"/>
                </a:solidFill>
                <a:latin typeface="Cambria"/>
                <a:ea typeface="Cambria"/>
                <a:cs typeface="Cambria"/>
                <a:sym typeface="Cambria"/>
              </a:rPr>
              <a:t>3</a:t>
            </a:r>
            <a:endParaRPr lang="es-AR" sz="2400" noProof="0" dirty="0">
              <a:solidFill>
                <a:schemeClr val="dk1"/>
              </a:solidFill>
              <a:latin typeface="Calibri"/>
              <a:ea typeface="Calibri"/>
              <a:cs typeface="Calibri"/>
              <a:sym typeface="Calibri"/>
            </a:endParaRPr>
          </a:p>
        </p:txBody>
      </p:sp>
      <p:sp>
        <p:nvSpPr>
          <p:cNvPr id="685" name="Google Shape;685;p27"/>
          <p:cNvSpPr/>
          <p:nvPr/>
        </p:nvSpPr>
        <p:spPr>
          <a:xfrm>
            <a:off x="1554480" y="3831336"/>
            <a:ext cx="9692640" cy="713232"/>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El control del puesto y del proceso de trabajo</a:t>
            </a:r>
            <a:endParaRPr lang="es-AR" sz="1800" noProof="0" dirty="0">
              <a:solidFill>
                <a:schemeClr val="dk1"/>
              </a:solidFill>
              <a:latin typeface="Calibri"/>
              <a:ea typeface="Calibri"/>
              <a:cs typeface="Calibri"/>
              <a:sym typeface="Calibri"/>
            </a:endParaRPr>
          </a:p>
        </p:txBody>
      </p:sp>
      <p:sp>
        <p:nvSpPr>
          <p:cNvPr id="686" name="Google Shape;686;p27"/>
          <p:cNvSpPr/>
          <p:nvPr/>
        </p:nvSpPr>
        <p:spPr>
          <a:xfrm>
            <a:off x="777240" y="4672584"/>
            <a:ext cx="10607040" cy="713232"/>
          </a:xfrm>
          <a:prstGeom prst="roundRect">
            <a:avLst>
              <a:gd name="adj" fmla="val 10256"/>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87" name="Google Shape;687;p27"/>
          <p:cNvSpPr/>
          <p:nvPr/>
        </p:nvSpPr>
        <p:spPr>
          <a:xfrm>
            <a:off x="960120" y="4818888"/>
            <a:ext cx="420624" cy="42062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88" name="Google Shape;688;p27"/>
          <p:cNvSpPr/>
          <p:nvPr/>
        </p:nvSpPr>
        <p:spPr>
          <a:xfrm>
            <a:off x="960120" y="4818888"/>
            <a:ext cx="420624"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2400"/>
              <a:buFont typeface="Cambria"/>
              <a:buNone/>
            </a:pPr>
            <a:r>
              <a:rPr lang="es-AR" sz="2400" b="1" noProof="0" dirty="0">
                <a:solidFill>
                  <a:srgbClr val="0A2A31"/>
                </a:solidFill>
                <a:latin typeface="Cambria"/>
                <a:ea typeface="Cambria"/>
                <a:cs typeface="Cambria"/>
                <a:sym typeface="Cambria"/>
              </a:rPr>
              <a:t>4</a:t>
            </a:r>
            <a:endParaRPr lang="es-AR" sz="2400" noProof="0" dirty="0">
              <a:solidFill>
                <a:schemeClr val="dk1"/>
              </a:solidFill>
              <a:latin typeface="Calibri"/>
              <a:ea typeface="Calibri"/>
              <a:cs typeface="Calibri"/>
              <a:sym typeface="Calibri"/>
            </a:endParaRPr>
          </a:p>
        </p:txBody>
      </p:sp>
      <p:sp>
        <p:nvSpPr>
          <p:cNvPr id="689" name="Google Shape;689;p27"/>
          <p:cNvSpPr/>
          <p:nvPr/>
        </p:nvSpPr>
        <p:spPr>
          <a:xfrm>
            <a:off x="1554480" y="4672584"/>
            <a:ext cx="9692640" cy="713232"/>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¿Nuevas formas de aprender o distintos procesos de desarrollo subjetivo?</a:t>
            </a:r>
            <a:endParaRPr lang="es-AR" sz="1800" noProof="0" dirty="0">
              <a:solidFill>
                <a:schemeClr val="dk1"/>
              </a:solidFill>
              <a:latin typeface="Calibri"/>
              <a:ea typeface="Calibri"/>
              <a:cs typeface="Calibri"/>
              <a:sym typeface="Calibri"/>
            </a:endParaRPr>
          </a:p>
        </p:txBody>
      </p:sp>
      <p:sp>
        <p:nvSpPr>
          <p:cNvPr id="690" name="Google Shape;690;p27"/>
          <p:cNvSpPr/>
          <p:nvPr/>
        </p:nvSpPr>
        <p:spPr>
          <a:xfrm>
            <a:off x="777240" y="5513832"/>
            <a:ext cx="10607040" cy="713232"/>
          </a:xfrm>
          <a:prstGeom prst="roundRect">
            <a:avLst>
              <a:gd name="adj" fmla="val 10256"/>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91" name="Google Shape;691;p27"/>
          <p:cNvSpPr/>
          <p:nvPr/>
        </p:nvSpPr>
        <p:spPr>
          <a:xfrm>
            <a:off x="960120" y="5660136"/>
            <a:ext cx="420624" cy="42062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692" name="Google Shape;692;p27"/>
          <p:cNvSpPr/>
          <p:nvPr/>
        </p:nvSpPr>
        <p:spPr>
          <a:xfrm>
            <a:off x="960120" y="5660136"/>
            <a:ext cx="420624" cy="420624"/>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0A2A31"/>
              </a:buClr>
              <a:buSzPts val="2400"/>
              <a:buFont typeface="Cambria"/>
              <a:buNone/>
            </a:pPr>
            <a:r>
              <a:rPr lang="es-AR" sz="2400" b="1" noProof="0" dirty="0">
                <a:solidFill>
                  <a:srgbClr val="0A2A31"/>
                </a:solidFill>
                <a:latin typeface="Cambria"/>
                <a:ea typeface="Cambria"/>
                <a:cs typeface="Cambria"/>
                <a:sym typeface="Cambria"/>
              </a:rPr>
              <a:t>5</a:t>
            </a:r>
            <a:endParaRPr lang="es-AR" sz="2400" noProof="0" dirty="0">
              <a:solidFill>
                <a:schemeClr val="dk1"/>
              </a:solidFill>
              <a:latin typeface="Calibri"/>
              <a:ea typeface="Calibri"/>
              <a:cs typeface="Calibri"/>
              <a:sym typeface="Calibri"/>
            </a:endParaRPr>
          </a:p>
        </p:txBody>
      </p:sp>
      <p:sp>
        <p:nvSpPr>
          <p:cNvPr id="693" name="Google Shape;693;p27"/>
          <p:cNvSpPr/>
          <p:nvPr/>
        </p:nvSpPr>
        <p:spPr>
          <a:xfrm>
            <a:off x="1554480" y="5513832"/>
            <a:ext cx="9692640" cy="713232"/>
          </a:xfrm>
          <a:prstGeom prst="rect">
            <a:avLst/>
          </a:prstGeom>
          <a:noFill/>
          <a:ln>
            <a:noFill/>
          </a:ln>
        </p:spPr>
        <p:txBody>
          <a:bodyPr spcFirstLastPara="1" wrap="square" lIns="0" tIns="0" rIns="0" bIns="0" anchor="ctr" anchorCtr="0">
            <a:noAutofit/>
          </a:bodyPr>
          <a:lstStyle/>
          <a:p>
            <a:pPr marL="0" marR="0" lvl="0" indent="0" algn="l" rtl="0">
              <a:lnSpc>
                <a:spcPct val="98000"/>
              </a:lnSpc>
              <a:spcBef>
                <a:spcPts val="0"/>
              </a:spcBef>
              <a:spcAft>
                <a:spcPts val="0"/>
              </a:spcAft>
              <a:buClr>
                <a:srgbClr val="E3ECEE"/>
              </a:buClr>
              <a:buSzPts val="1800"/>
              <a:buFont typeface="Calibri"/>
              <a:buNone/>
            </a:pPr>
            <a:r>
              <a:rPr lang="es-AR" sz="1800" noProof="0" dirty="0">
                <a:solidFill>
                  <a:srgbClr val="E3ECEE"/>
                </a:solidFill>
                <a:latin typeface="Calibri"/>
                <a:ea typeface="Calibri"/>
                <a:cs typeface="Calibri"/>
                <a:sym typeface="Calibri"/>
              </a:rPr>
              <a:t>Soberanía pedagógica en tiempos de la IAGen</a:t>
            </a:r>
            <a:endParaRPr lang="es-AR" sz="1800" noProof="0" dirty="0">
              <a:solidFill>
                <a:schemeClr val="dk1"/>
              </a:solidFill>
              <a:latin typeface="Calibri"/>
              <a:ea typeface="Calibri"/>
              <a:cs typeface="Calibri"/>
              <a:sym typeface="Calibri"/>
            </a:endParaRPr>
          </a:p>
        </p:txBody>
      </p:sp>
      <p:sp>
        <p:nvSpPr>
          <p:cNvPr id="694" name="Google Shape;694;p27"/>
          <p:cNvSpPr/>
          <p:nvPr/>
        </p:nvSpPr>
        <p:spPr>
          <a:xfrm>
            <a:off x="777240" y="6382512"/>
            <a:ext cx="82296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1050"/>
              <a:buFont typeface="Calibri"/>
              <a:buNone/>
            </a:pPr>
            <a:r>
              <a:rPr lang="es-AR" sz="1050" i="1" noProof="0" dirty="0">
                <a:solidFill>
                  <a:srgbClr val="7FA0A6"/>
                </a:solidFill>
                <a:latin typeface="Calibri"/>
                <a:ea typeface="Calibri"/>
                <a:cs typeface="Calibri"/>
                <a:sym typeface="Calibri"/>
              </a:rPr>
              <a:t>Ejes abiertos para el análisis de la Etapa siguiente del estudio.</a:t>
            </a:r>
            <a:endParaRPr lang="es-AR" sz="1050" noProof="0" dirty="0">
              <a:solidFill>
                <a:schemeClr val="dk1"/>
              </a:solidFill>
              <a:latin typeface="Calibri"/>
              <a:ea typeface="Calibri"/>
              <a:cs typeface="Calibri"/>
              <a:sym typeface="Calibri"/>
            </a:endParaRPr>
          </a:p>
        </p:txBody>
      </p:sp>
      <p:sp>
        <p:nvSpPr>
          <p:cNvPr id="695" name="Google Shape;695;p27"/>
          <p:cNvSpPr/>
          <p:nvPr/>
        </p:nvSpPr>
        <p:spPr>
          <a:xfrm>
            <a:off x="11475720" y="6382512"/>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27</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036CAA06-244B-10D2-3F71-95C75BDAADA1}"/>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AB9B27C9-C767-DFDC-E9BE-5E1C420D7BB1}"/>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10196BD5-F84F-7CBF-D7FC-DA8946CBB2AD}"/>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7F493663-6F0E-03E7-A805-500B2344672E}"/>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A2A31"/>
        </a:solidFill>
        <a:effectLst/>
      </p:bgPr>
    </p:bg>
    <p:spTree>
      <p:nvGrpSpPr>
        <p:cNvPr id="1" name="Shape 703"/>
        <p:cNvGrpSpPr/>
        <p:nvPr/>
      </p:nvGrpSpPr>
      <p:grpSpPr>
        <a:xfrm>
          <a:off x="0" y="0"/>
          <a:ext cx="0" cy="0"/>
          <a:chOff x="0" y="0"/>
          <a:chExt cx="0" cy="0"/>
        </a:xfrm>
      </p:grpSpPr>
      <p:sp>
        <p:nvSpPr>
          <p:cNvPr id="704" name="Google Shape;704;p28"/>
          <p:cNvSpPr/>
          <p:nvPr/>
        </p:nvSpPr>
        <p:spPr>
          <a:xfrm>
            <a:off x="8229600" y="-2011680"/>
            <a:ext cx="6400800" cy="6400800"/>
          </a:xfrm>
          <a:prstGeom prst="ellipse">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705" name="Google Shape;705;p28"/>
          <p:cNvSpPr/>
          <p:nvPr/>
        </p:nvSpPr>
        <p:spPr>
          <a:xfrm>
            <a:off x="777240" y="2148840"/>
            <a:ext cx="182880" cy="182880"/>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706" name="Google Shape;706;p28"/>
          <p:cNvSpPr/>
          <p:nvPr/>
        </p:nvSpPr>
        <p:spPr>
          <a:xfrm>
            <a:off x="777240" y="2377440"/>
            <a:ext cx="9509760" cy="1645920"/>
          </a:xfrm>
          <a:prstGeom prst="rect">
            <a:avLst/>
          </a:prstGeom>
          <a:noFill/>
          <a:ln>
            <a:noFill/>
          </a:ln>
        </p:spPr>
        <p:txBody>
          <a:bodyPr spcFirstLastPara="1" wrap="square" lIns="0" tIns="0" rIns="0" bIns="0" anchor="t" anchorCtr="0">
            <a:noAutofit/>
          </a:bodyPr>
          <a:lstStyle/>
          <a:p>
            <a:pPr marL="0" marR="0" lvl="0" indent="0" algn="l" rtl="0">
              <a:lnSpc>
                <a:spcPct val="102000"/>
              </a:lnSpc>
              <a:spcBef>
                <a:spcPts val="0"/>
              </a:spcBef>
              <a:spcAft>
                <a:spcPts val="0"/>
              </a:spcAft>
              <a:buClr>
                <a:srgbClr val="FFFFFF"/>
              </a:buClr>
              <a:buSzPts val="3800"/>
              <a:buFont typeface="Cambria"/>
              <a:buNone/>
            </a:pPr>
            <a:r>
              <a:rPr lang="es-AR" sz="3800" b="1" noProof="0" dirty="0">
                <a:solidFill>
                  <a:srgbClr val="FFFFFF"/>
                </a:solidFill>
                <a:latin typeface="Cambria"/>
                <a:ea typeface="Cambria"/>
                <a:cs typeface="Cambria"/>
                <a:sym typeface="Cambria"/>
              </a:rPr>
              <a:t>Disputar el trabajo docente en tiempos de IA Generativa</a:t>
            </a:r>
            <a:endParaRPr lang="es-AR" sz="3800" noProof="0" dirty="0">
              <a:solidFill>
                <a:schemeClr val="dk1"/>
              </a:solidFill>
              <a:latin typeface="Calibri"/>
              <a:ea typeface="Calibri"/>
              <a:cs typeface="Calibri"/>
              <a:sym typeface="Calibri"/>
            </a:endParaRPr>
          </a:p>
        </p:txBody>
      </p:sp>
      <p:sp>
        <p:nvSpPr>
          <p:cNvPr id="707" name="Google Shape;707;p28"/>
          <p:cNvSpPr/>
          <p:nvPr/>
        </p:nvSpPr>
        <p:spPr>
          <a:xfrm>
            <a:off x="822960" y="4160520"/>
            <a:ext cx="100584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Informe de avance · datos al 27/07/2026 · 2.540 docentes en ejercicio · muestreo intencional no probabilístico</a:t>
            </a:r>
            <a:endParaRPr lang="es-AR" sz="1600" noProof="0" dirty="0">
              <a:solidFill>
                <a:schemeClr val="dk1"/>
              </a:solidFill>
              <a:latin typeface="Calibri"/>
              <a:ea typeface="Calibri"/>
              <a:cs typeface="Calibri"/>
              <a:sym typeface="Calibri"/>
            </a:endParaRPr>
          </a:p>
        </p:txBody>
      </p:sp>
      <p:cxnSp>
        <p:nvCxnSpPr>
          <p:cNvPr id="708" name="Google Shape;708;p28"/>
          <p:cNvCxnSpPr/>
          <p:nvPr/>
        </p:nvCxnSpPr>
        <p:spPr>
          <a:xfrm>
            <a:off x="822960" y="4709160"/>
            <a:ext cx="1828800" cy="0"/>
          </a:xfrm>
          <a:prstGeom prst="straightConnector1">
            <a:avLst/>
          </a:prstGeom>
          <a:noFill/>
          <a:ln w="25400" cap="flat" cmpd="sng">
            <a:solidFill>
              <a:srgbClr val="DE8A2C"/>
            </a:solidFill>
            <a:prstDash val="solid"/>
            <a:round/>
            <a:headEnd type="none" w="sm" len="sm"/>
            <a:tailEnd type="none" w="sm" len="sm"/>
          </a:ln>
        </p:spPr>
      </p:cxnSp>
      <p:sp>
        <p:nvSpPr>
          <p:cNvPr id="709" name="Google Shape;709;p28"/>
          <p:cNvSpPr/>
          <p:nvPr/>
        </p:nvSpPr>
        <p:spPr>
          <a:xfrm>
            <a:off x="822960" y="4892040"/>
            <a:ext cx="10058400" cy="82296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Clr>
                <a:srgbClr val="CFE0E3"/>
              </a:buClr>
              <a:buSzPts val="1600"/>
              <a:buFont typeface="Calibri"/>
              <a:buNone/>
            </a:pPr>
            <a:r>
              <a:rPr lang="es-AR" sz="1600" noProof="0" dirty="0">
                <a:solidFill>
                  <a:srgbClr val="CFE0E3"/>
                </a:solidFill>
                <a:latin typeface="Calibri"/>
                <a:ea typeface="Calibri"/>
                <a:cs typeface="Calibri"/>
                <a:sym typeface="Calibri"/>
              </a:rPr>
              <a:t>Instituto de Investigaciones Pedagógicas “Marina Vilte” — CTERA</a:t>
            </a:r>
            <a:endParaRPr lang="es-AR" sz="160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7EDEFDBA-EC5D-DABB-A0CC-CBE5BFC7B388}"/>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2111D3D6-5702-ED85-6E42-E0033D3C6EB1}"/>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C52A799F-301B-4EA3-713B-1679A6294690}"/>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522A5294-EA24-9653-E767-6F935CC77864}"/>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5"/>
        <p:cNvGrpSpPr/>
        <p:nvPr/>
      </p:nvGrpSpPr>
      <p:grpSpPr>
        <a:xfrm>
          <a:off x="0" y="0"/>
          <a:ext cx="0" cy="0"/>
          <a:chOff x="0" y="0"/>
          <a:chExt cx="0" cy="0"/>
        </a:xfrm>
      </p:grpSpPr>
      <p:sp>
        <p:nvSpPr>
          <p:cNvPr id="46" name="Google Shape;46;p3"/>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7" name="Google Shape;47;p3"/>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ASPECTOS METODOLÓGICOS</a:t>
            </a:r>
            <a:endParaRPr lang="es-AR" sz="1100" noProof="0" dirty="0">
              <a:solidFill>
                <a:schemeClr val="dk1"/>
              </a:solidFill>
              <a:latin typeface="Calibri"/>
              <a:ea typeface="Calibri"/>
              <a:cs typeface="Calibri"/>
              <a:sym typeface="Calibri"/>
            </a:endParaRPr>
          </a:p>
        </p:txBody>
      </p:sp>
      <p:sp>
        <p:nvSpPr>
          <p:cNvPr id="48" name="Google Shape;48;p3"/>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Diseño del relevamiento</a:t>
            </a:r>
            <a:endParaRPr lang="es-AR" sz="2900" noProof="0" dirty="0">
              <a:solidFill>
                <a:schemeClr val="dk1"/>
              </a:solidFill>
              <a:latin typeface="Calibri"/>
              <a:ea typeface="Calibri"/>
              <a:cs typeface="Calibri"/>
              <a:sym typeface="Calibri"/>
            </a:endParaRPr>
          </a:p>
        </p:txBody>
      </p:sp>
      <p:sp>
        <p:nvSpPr>
          <p:cNvPr id="49" name="Google Shape;49;p3"/>
          <p:cNvSpPr/>
          <p:nvPr/>
        </p:nvSpPr>
        <p:spPr>
          <a:xfrm>
            <a:off x="502920" y="1898075"/>
            <a:ext cx="26517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0" name="Google Shape;50;p3"/>
          <p:cNvSpPr/>
          <p:nvPr/>
        </p:nvSpPr>
        <p:spPr>
          <a:xfrm>
            <a:off x="640080" y="1938528"/>
            <a:ext cx="23774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5200"/>
              <a:buFont typeface="Cambria"/>
              <a:buNone/>
            </a:pPr>
            <a:r>
              <a:rPr lang="es-AR" sz="5200" b="1" noProof="0" dirty="0">
                <a:solidFill>
                  <a:srgbClr val="2E8B9E"/>
                </a:solidFill>
                <a:latin typeface="Cambria"/>
                <a:ea typeface="Cambria"/>
                <a:cs typeface="Cambria"/>
                <a:sym typeface="Cambria"/>
              </a:rPr>
              <a:t>29</a:t>
            </a:r>
            <a:endParaRPr lang="es-AR" sz="5200" noProof="0" dirty="0">
              <a:solidFill>
                <a:schemeClr val="dk1"/>
              </a:solidFill>
              <a:latin typeface="Calibri"/>
              <a:ea typeface="Calibri"/>
              <a:cs typeface="Calibri"/>
              <a:sym typeface="Calibri"/>
            </a:endParaRPr>
          </a:p>
        </p:txBody>
      </p:sp>
      <p:sp>
        <p:nvSpPr>
          <p:cNvPr id="51" name="Google Shape;51;p3"/>
          <p:cNvSpPr/>
          <p:nvPr/>
        </p:nvSpPr>
        <p:spPr>
          <a:xfrm>
            <a:off x="667512" y="2836469"/>
            <a:ext cx="23225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preguntas en línea</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en un cuestionario individual</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dirigido a la docencia</a:t>
            </a:r>
            <a:endParaRPr lang="es-AR" sz="1400" noProof="0" dirty="0">
              <a:solidFill>
                <a:schemeClr val="dk1"/>
              </a:solidFill>
              <a:latin typeface="Calibri"/>
              <a:ea typeface="Calibri"/>
              <a:cs typeface="Calibri"/>
              <a:sym typeface="Calibri"/>
            </a:endParaRPr>
          </a:p>
        </p:txBody>
      </p:sp>
      <p:sp>
        <p:nvSpPr>
          <p:cNvPr id="52" name="Google Shape;52;p3"/>
          <p:cNvSpPr/>
          <p:nvPr/>
        </p:nvSpPr>
        <p:spPr>
          <a:xfrm>
            <a:off x="3337560" y="1898075"/>
            <a:ext cx="26517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3" name="Google Shape;53;p3"/>
          <p:cNvSpPr/>
          <p:nvPr/>
        </p:nvSpPr>
        <p:spPr>
          <a:xfrm>
            <a:off x="3474720" y="1938528"/>
            <a:ext cx="23774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4400"/>
              <a:buFont typeface="Cambria"/>
              <a:buNone/>
            </a:pPr>
            <a:r>
              <a:rPr lang="es-AR" sz="4400" b="1" noProof="0" dirty="0">
                <a:solidFill>
                  <a:srgbClr val="DE8A2C"/>
                </a:solidFill>
                <a:latin typeface="Cambria"/>
                <a:ea typeface="Cambria"/>
                <a:cs typeface="Cambria"/>
                <a:sym typeface="Cambria"/>
              </a:rPr>
              <a:t>2.540</a:t>
            </a:r>
            <a:endParaRPr lang="es-AR" sz="4400" noProof="0" dirty="0">
              <a:solidFill>
                <a:schemeClr val="dk1"/>
              </a:solidFill>
              <a:latin typeface="Calibri"/>
              <a:ea typeface="Calibri"/>
              <a:cs typeface="Calibri"/>
              <a:sym typeface="Calibri"/>
            </a:endParaRPr>
          </a:p>
        </p:txBody>
      </p:sp>
      <p:sp>
        <p:nvSpPr>
          <p:cNvPr id="54" name="Google Shape;54;p3"/>
          <p:cNvSpPr/>
          <p:nvPr/>
        </p:nvSpPr>
        <p:spPr>
          <a:xfrm>
            <a:off x="3502152" y="2836469"/>
            <a:ext cx="23225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docentes en ejercicio</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de diversos cargos, niveles</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y modalidades</a:t>
            </a:r>
            <a:endParaRPr lang="es-AR" sz="1400" noProof="0" dirty="0">
              <a:solidFill>
                <a:schemeClr val="dk1"/>
              </a:solidFill>
              <a:latin typeface="Calibri"/>
              <a:ea typeface="Calibri"/>
              <a:cs typeface="Calibri"/>
              <a:sym typeface="Calibri"/>
            </a:endParaRPr>
          </a:p>
        </p:txBody>
      </p:sp>
      <p:sp>
        <p:nvSpPr>
          <p:cNvPr id="55" name="Google Shape;55;p3"/>
          <p:cNvSpPr/>
          <p:nvPr/>
        </p:nvSpPr>
        <p:spPr>
          <a:xfrm>
            <a:off x="6172200" y="1898075"/>
            <a:ext cx="26517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6" name="Google Shape;56;p3"/>
          <p:cNvSpPr/>
          <p:nvPr/>
        </p:nvSpPr>
        <p:spPr>
          <a:xfrm>
            <a:off x="6309360" y="1938528"/>
            <a:ext cx="23774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2600"/>
              <a:buFont typeface="Cambria"/>
              <a:buNone/>
            </a:pPr>
            <a:r>
              <a:rPr lang="es-AR" sz="2600" b="1" noProof="0" dirty="0">
                <a:solidFill>
                  <a:srgbClr val="2E8B9E"/>
                </a:solidFill>
                <a:latin typeface="Cambria"/>
                <a:ea typeface="Cambria"/>
                <a:cs typeface="Cambria"/>
                <a:sym typeface="Cambria"/>
              </a:rPr>
              <a:t>04/06 → 04/08</a:t>
            </a:r>
            <a:endParaRPr lang="es-AR" sz="2600" noProof="0" dirty="0">
              <a:solidFill>
                <a:schemeClr val="dk1"/>
              </a:solidFill>
              <a:latin typeface="Calibri"/>
              <a:ea typeface="Calibri"/>
              <a:cs typeface="Calibri"/>
              <a:sym typeface="Calibri"/>
            </a:endParaRPr>
          </a:p>
        </p:txBody>
      </p:sp>
      <p:sp>
        <p:nvSpPr>
          <p:cNvPr id="57" name="Google Shape;57;p3"/>
          <p:cNvSpPr/>
          <p:nvPr/>
        </p:nvSpPr>
        <p:spPr>
          <a:xfrm>
            <a:off x="6336792" y="2836469"/>
            <a:ext cx="23225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período de aplicación 2026</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(inicio 4 de junio; cierre</a:t>
            </a:r>
            <a:endParaRPr lang="es-AR" sz="14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previsto 4 de agosto)</a:t>
            </a:r>
            <a:endParaRPr lang="es-AR" sz="1400" noProof="0" dirty="0">
              <a:solidFill>
                <a:schemeClr val="dk1"/>
              </a:solidFill>
              <a:latin typeface="Calibri"/>
              <a:ea typeface="Calibri"/>
              <a:cs typeface="Calibri"/>
              <a:sym typeface="Calibri"/>
            </a:endParaRPr>
          </a:p>
        </p:txBody>
      </p:sp>
      <p:sp>
        <p:nvSpPr>
          <p:cNvPr id="58" name="Google Shape;58;p3"/>
          <p:cNvSpPr/>
          <p:nvPr/>
        </p:nvSpPr>
        <p:spPr>
          <a:xfrm>
            <a:off x="9006840" y="1898075"/>
            <a:ext cx="2697480" cy="1737360"/>
          </a:xfrm>
          <a:prstGeom prst="roundRect">
            <a:avLst>
              <a:gd name="adj" fmla="val 4211"/>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9" name="Google Shape;59;p3"/>
          <p:cNvSpPr/>
          <p:nvPr/>
        </p:nvSpPr>
        <p:spPr>
          <a:xfrm>
            <a:off x="9189720" y="1965960"/>
            <a:ext cx="237744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Muestreo</a:t>
            </a:r>
            <a:endParaRPr lang="es-AR" sz="1600" noProof="0" dirty="0">
              <a:solidFill>
                <a:schemeClr val="dk1"/>
              </a:solidFill>
              <a:latin typeface="Calibri"/>
              <a:ea typeface="Calibri"/>
              <a:cs typeface="Calibri"/>
              <a:sym typeface="Calibri"/>
            </a:endParaRPr>
          </a:p>
        </p:txBody>
      </p:sp>
      <p:sp>
        <p:nvSpPr>
          <p:cNvPr id="60" name="Google Shape;60;p3"/>
          <p:cNvSpPr/>
          <p:nvPr/>
        </p:nvSpPr>
        <p:spPr>
          <a:xfrm>
            <a:off x="9189720" y="2286000"/>
            <a:ext cx="2450592" cy="118872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D7E4E6"/>
              </a:buClr>
              <a:buSzPts val="1350"/>
              <a:buFont typeface="Calibri"/>
              <a:buNone/>
            </a:pPr>
            <a:r>
              <a:rPr lang="es-AR" sz="1350" noProof="0" dirty="0">
                <a:solidFill>
                  <a:srgbClr val="D7E4E6"/>
                </a:solidFill>
                <a:latin typeface="Calibri"/>
                <a:ea typeface="Calibri"/>
                <a:cs typeface="Calibri"/>
                <a:sym typeface="Calibri"/>
              </a:rPr>
              <a:t>Intencional, no probabilístico. La distribución del cuestionario se realizó a través de las organizaciones de base de la CTERA para garantizar la confiabilidad del estudio.</a:t>
            </a:r>
            <a:endParaRPr lang="es-AR" sz="1350" noProof="0" dirty="0">
              <a:solidFill>
                <a:schemeClr val="dk1"/>
              </a:solidFill>
              <a:latin typeface="Calibri"/>
              <a:ea typeface="Calibri"/>
              <a:cs typeface="Calibri"/>
              <a:sym typeface="Calibri"/>
            </a:endParaRPr>
          </a:p>
        </p:txBody>
      </p:sp>
      <p:sp>
        <p:nvSpPr>
          <p:cNvPr id="61" name="Google Shape;61;p3"/>
          <p:cNvSpPr/>
          <p:nvPr/>
        </p:nvSpPr>
        <p:spPr>
          <a:xfrm>
            <a:off x="502920" y="3886200"/>
            <a:ext cx="11018520" cy="128016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rgbClr val="22333B"/>
              </a:buClr>
              <a:buSzPts val="1800"/>
              <a:buFont typeface="Calibri"/>
              <a:buNone/>
            </a:pPr>
            <a:r>
              <a:rPr lang="es-AR" sz="1800" noProof="0" dirty="0">
                <a:solidFill>
                  <a:srgbClr val="22333B"/>
                </a:solidFill>
                <a:latin typeface="Calibri"/>
                <a:ea typeface="Calibri"/>
                <a:cs typeface="Calibri"/>
                <a:sym typeface="Calibri"/>
              </a:rPr>
              <a:t>Se presenta un informe de avance con el análisis de los primeros resultados sobre la información recolectada hasta el 27 de julio de 2026.</a:t>
            </a:r>
            <a:endParaRPr lang="es-AR" sz="1800" noProof="0" dirty="0">
              <a:solidFill>
                <a:schemeClr val="dk1"/>
              </a:solidFill>
              <a:latin typeface="Calibri"/>
              <a:ea typeface="Calibri"/>
              <a:cs typeface="Calibri"/>
              <a:sym typeface="Calibri"/>
            </a:endParaRPr>
          </a:p>
        </p:txBody>
      </p:sp>
      <p:sp>
        <p:nvSpPr>
          <p:cNvPr id="62" name="Google Shape;62;p3"/>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01 · Metodología y perfil</a:t>
            </a:r>
            <a:endParaRPr lang="es-AR" sz="900" noProof="0" dirty="0">
              <a:solidFill>
                <a:schemeClr val="dk1"/>
              </a:solidFill>
              <a:latin typeface="Calibri"/>
              <a:ea typeface="Calibri"/>
              <a:cs typeface="Calibri"/>
              <a:sym typeface="Calibri"/>
            </a:endParaRPr>
          </a:p>
        </p:txBody>
      </p:sp>
      <p:sp>
        <p:nvSpPr>
          <p:cNvPr id="63" name="Google Shape;63;p3"/>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64" name="Google Shape;64;p3"/>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3</a:t>
            </a:r>
            <a:endParaRPr lang="es-AR" sz="900" noProof="0" dirty="0">
              <a:solidFill>
                <a:schemeClr val="dk1"/>
              </a:solidFill>
              <a:latin typeface="Calibri"/>
              <a:ea typeface="Calibri"/>
              <a:cs typeface="Calibri"/>
              <a:sym typeface="Calibri"/>
            </a:endParaRPr>
          </a:p>
        </p:txBody>
      </p:sp>
      <p:sp>
        <p:nvSpPr>
          <p:cNvPr id="65" name="Google Shape;65;p3"/>
          <p:cNvSpPr/>
          <p:nvPr/>
        </p:nvSpPr>
        <p:spPr>
          <a:xfrm>
            <a:off x="9921240" y="292608"/>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noProof="0" dirty="0">
              <a:solidFill>
                <a:schemeClr val="lt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0"/>
        <p:cNvGrpSpPr/>
        <p:nvPr/>
      </p:nvGrpSpPr>
      <p:grpSpPr>
        <a:xfrm>
          <a:off x="0" y="0"/>
          <a:ext cx="0" cy="0"/>
          <a:chOff x="0" y="0"/>
          <a:chExt cx="0" cy="0"/>
        </a:xfrm>
      </p:grpSpPr>
      <p:sp>
        <p:nvSpPr>
          <p:cNvPr id="71" name="Google Shape;71;p4"/>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72" name="Google Shape;72;p4"/>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PERFIL DE LA MUESTRA</a:t>
            </a:r>
            <a:endParaRPr lang="es-AR" sz="1100" noProof="0" dirty="0">
              <a:solidFill>
                <a:schemeClr val="dk1"/>
              </a:solidFill>
              <a:latin typeface="Calibri"/>
              <a:ea typeface="Calibri"/>
              <a:cs typeface="Calibri"/>
              <a:sym typeface="Calibri"/>
            </a:endParaRPr>
          </a:p>
        </p:txBody>
      </p:sp>
      <p:sp>
        <p:nvSpPr>
          <p:cNvPr id="73" name="Google Shape;73;p4"/>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¿Quiénes respondieron?</a:t>
            </a:r>
            <a:endParaRPr lang="es-AR" sz="2900" noProof="0" dirty="0">
              <a:solidFill>
                <a:schemeClr val="dk1"/>
              </a:solidFill>
              <a:latin typeface="Calibri"/>
              <a:ea typeface="Calibri"/>
              <a:cs typeface="Calibri"/>
              <a:sym typeface="Calibri"/>
            </a:endParaRPr>
          </a:p>
        </p:txBody>
      </p:sp>
      <p:sp>
        <p:nvSpPr>
          <p:cNvPr id="74" name="Google Shape;74;p4"/>
          <p:cNvSpPr/>
          <p:nvPr/>
        </p:nvSpPr>
        <p:spPr>
          <a:xfrm>
            <a:off x="502920" y="1470248"/>
            <a:ext cx="2331720" cy="1417320"/>
          </a:xfrm>
          <a:prstGeom prst="roundRect">
            <a:avLst>
              <a:gd name="adj" fmla="val 516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75" name="Google Shape;75;p4"/>
          <p:cNvSpPr/>
          <p:nvPr/>
        </p:nvSpPr>
        <p:spPr>
          <a:xfrm>
            <a:off x="640080" y="1579976"/>
            <a:ext cx="2057400" cy="779526"/>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4000"/>
              <a:buFont typeface="Cambria"/>
              <a:buNone/>
            </a:pPr>
            <a:r>
              <a:rPr lang="es-AR" sz="4000" b="1" noProof="0" dirty="0">
                <a:solidFill>
                  <a:srgbClr val="DE8A2C"/>
                </a:solidFill>
                <a:latin typeface="Cambria"/>
                <a:ea typeface="Cambria"/>
                <a:cs typeface="Cambria"/>
                <a:sym typeface="Cambria"/>
              </a:rPr>
              <a:t>78,2%</a:t>
            </a:r>
            <a:endParaRPr lang="es-AR" sz="4000" noProof="0" dirty="0">
              <a:solidFill>
                <a:schemeClr val="dk1"/>
              </a:solidFill>
              <a:latin typeface="Calibri"/>
              <a:ea typeface="Calibri"/>
              <a:cs typeface="Calibri"/>
              <a:sym typeface="Calibri"/>
            </a:endParaRPr>
          </a:p>
        </p:txBody>
      </p:sp>
      <p:sp>
        <p:nvSpPr>
          <p:cNvPr id="76" name="Google Shape;76;p4"/>
          <p:cNvSpPr/>
          <p:nvPr/>
        </p:nvSpPr>
        <p:spPr>
          <a:xfrm>
            <a:off x="667512" y="2292294"/>
            <a:ext cx="2002536" cy="566928"/>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mujeres en la docencia</a:t>
            </a:r>
            <a:endParaRPr lang="es-AR" sz="1600" noProof="0" dirty="0">
              <a:solidFill>
                <a:schemeClr val="dk1"/>
              </a:solidFill>
              <a:latin typeface="Calibri"/>
              <a:ea typeface="Calibri"/>
              <a:cs typeface="Calibri"/>
              <a:sym typeface="Calibri"/>
            </a:endParaRPr>
          </a:p>
        </p:txBody>
      </p:sp>
      <p:sp>
        <p:nvSpPr>
          <p:cNvPr id="77" name="Google Shape;77;p4"/>
          <p:cNvSpPr/>
          <p:nvPr/>
        </p:nvSpPr>
        <p:spPr>
          <a:xfrm>
            <a:off x="2926080" y="1470248"/>
            <a:ext cx="2331720" cy="1417320"/>
          </a:xfrm>
          <a:prstGeom prst="roundRect">
            <a:avLst>
              <a:gd name="adj" fmla="val 516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78" name="Google Shape;78;p4"/>
          <p:cNvSpPr/>
          <p:nvPr/>
        </p:nvSpPr>
        <p:spPr>
          <a:xfrm>
            <a:off x="3063240" y="1579976"/>
            <a:ext cx="2057400" cy="779526"/>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400"/>
              <a:buFont typeface="Cambria"/>
              <a:buNone/>
            </a:pPr>
            <a:r>
              <a:rPr lang="es-AR" sz="4400" b="1" noProof="0" dirty="0">
                <a:solidFill>
                  <a:srgbClr val="2E8B9E"/>
                </a:solidFill>
                <a:latin typeface="Cambria"/>
                <a:ea typeface="Cambria"/>
                <a:cs typeface="Cambria"/>
                <a:sym typeface="Cambria"/>
              </a:rPr>
              <a:t>74%</a:t>
            </a:r>
            <a:endParaRPr lang="es-AR" sz="4400" noProof="0" dirty="0">
              <a:solidFill>
                <a:schemeClr val="dk1"/>
              </a:solidFill>
              <a:latin typeface="Calibri"/>
              <a:ea typeface="Calibri"/>
              <a:cs typeface="Calibri"/>
              <a:sym typeface="Calibri"/>
            </a:endParaRPr>
          </a:p>
        </p:txBody>
      </p:sp>
      <p:sp>
        <p:nvSpPr>
          <p:cNvPr id="79" name="Google Shape;79;p4"/>
          <p:cNvSpPr/>
          <p:nvPr/>
        </p:nvSpPr>
        <p:spPr>
          <a:xfrm>
            <a:off x="3090672" y="2292294"/>
            <a:ext cx="2002536" cy="566928"/>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entre 36 y 55 años</a:t>
            </a:r>
            <a:endParaRPr lang="es-AR" sz="1600" noProof="0" dirty="0">
              <a:solidFill>
                <a:schemeClr val="dk1"/>
              </a:solidFill>
              <a:latin typeface="Calibri"/>
              <a:ea typeface="Calibri"/>
              <a:cs typeface="Calibri"/>
              <a:sym typeface="Calibri"/>
            </a:endParaRPr>
          </a:p>
        </p:txBody>
      </p:sp>
      <p:sp>
        <p:nvSpPr>
          <p:cNvPr id="80" name="Google Shape;80;p4"/>
          <p:cNvSpPr/>
          <p:nvPr/>
        </p:nvSpPr>
        <p:spPr>
          <a:xfrm>
            <a:off x="5349240" y="1470248"/>
            <a:ext cx="2331720" cy="1417320"/>
          </a:xfrm>
          <a:prstGeom prst="roundRect">
            <a:avLst>
              <a:gd name="adj" fmla="val 516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81" name="Google Shape;81;p4"/>
          <p:cNvSpPr/>
          <p:nvPr/>
        </p:nvSpPr>
        <p:spPr>
          <a:xfrm>
            <a:off x="5486400" y="1579976"/>
            <a:ext cx="2057400" cy="779526"/>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4400"/>
              <a:buFont typeface="Cambria"/>
              <a:buNone/>
            </a:pPr>
            <a:r>
              <a:rPr lang="es-AR" sz="4400" b="1" noProof="0" dirty="0">
                <a:solidFill>
                  <a:srgbClr val="DE8A2C"/>
                </a:solidFill>
                <a:latin typeface="Cambria"/>
                <a:ea typeface="Cambria"/>
                <a:cs typeface="Cambria"/>
                <a:sym typeface="Cambria"/>
              </a:rPr>
              <a:t>95%</a:t>
            </a:r>
            <a:endParaRPr lang="es-AR" sz="4400" noProof="0" dirty="0">
              <a:solidFill>
                <a:schemeClr val="dk1"/>
              </a:solidFill>
              <a:latin typeface="Calibri"/>
              <a:ea typeface="Calibri"/>
              <a:cs typeface="Calibri"/>
              <a:sym typeface="Calibri"/>
            </a:endParaRPr>
          </a:p>
        </p:txBody>
      </p:sp>
      <p:sp>
        <p:nvSpPr>
          <p:cNvPr id="82" name="Google Shape;82;p4"/>
          <p:cNvSpPr/>
          <p:nvPr/>
        </p:nvSpPr>
        <p:spPr>
          <a:xfrm>
            <a:off x="5513832" y="2292294"/>
            <a:ext cx="2002536" cy="566928"/>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trabaja en escuelas</a:t>
            </a:r>
            <a:endParaRPr lang="es-AR" sz="16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del sector estatal</a:t>
            </a:r>
            <a:endParaRPr lang="es-AR" sz="1600" noProof="0" dirty="0">
              <a:solidFill>
                <a:schemeClr val="dk1"/>
              </a:solidFill>
              <a:latin typeface="Calibri"/>
              <a:ea typeface="Calibri"/>
              <a:cs typeface="Calibri"/>
              <a:sym typeface="Calibri"/>
            </a:endParaRPr>
          </a:p>
        </p:txBody>
      </p:sp>
      <p:sp>
        <p:nvSpPr>
          <p:cNvPr id="83" name="Google Shape;83;p4"/>
          <p:cNvSpPr/>
          <p:nvPr/>
        </p:nvSpPr>
        <p:spPr>
          <a:xfrm>
            <a:off x="7772400" y="1470248"/>
            <a:ext cx="2331720" cy="1417320"/>
          </a:xfrm>
          <a:prstGeom prst="roundRect">
            <a:avLst>
              <a:gd name="adj" fmla="val 516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84" name="Google Shape;84;p4"/>
          <p:cNvSpPr/>
          <p:nvPr/>
        </p:nvSpPr>
        <p:spPr>
          <a:xfrm>
            <a:off x="7909560" y="1579976"/>
            <a:ext cx="2057400" cy="779526"/>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4000"/>
              <a:buFont typeface="Cambria"/>
              <a:buNone/>
            </a:pPr>
            <a:r>
              <a:rPr lang="es-AR" sz="4000" b="1" noProof="0" dirty="0">
                <a:solidFill>
                  <a:srgbClr val="2E8B9E"/>
                </a:solidFill>
                <a:latin typeface="Cambria"/>
                <a:ea typeface="Cambria"/>
                <a:cs typeface="Cambria"/>
                <a:sym typeface="Cambria"/>
              </a:rPr>
              <a:t>67,2%</a:t>
            </a:r>
            <a:endParaRPr lang="es-AR" sz="4000" noProof="0" dirty="0">
              <a:solidFill>
                <a:schemeClr val="dk1"/>
              </a:solidFill>
              <a:latin typeface="Calibri"/>
              <a:ea typeface="Calibri"/>
              <a:cs typeface="Calibri"/>
              <a:sym typeface="Calibri"/>
            </a:endParaRPr>
          </a:p>
        </p:txBody>
      </p:sp>
      <p:sp>
        <p:nvSpPr>
          <p:cNvPr id="85" name="Google Shape;85;p4"/>
          <p:cNvSpPr/>
          <p:nvPr/>
        </p:nvSpPr>
        <p:spPr>
          <a:xfrm>
            <a:off x="7936992" y="2292294"/>
            <a:ext cx="2002536" cy="566928"/>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modalidad de</a:t>
            </a:r>
            <a:endParaRPr lang="es-AR" sz="1600" noProof="0" dirty="0">
              <a:solidFill>
                <a:schemeClr val="dk1"/>
              </a:solidFill>
              <a:latin typeface="Calibri"/>
              <a:ea typeface="Calibri"/>
              <a:cs typeface="Calibri"/>
              <a:sym typeface="Calibri"/>
            </a:endParaRPr>
          </a:p>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Enseñanza Común</a:t>
            </a:r>
            <a:endParaRPr lang="es-AR" sz="1600" noProof="0" dirty="0">
              <a:solidFill>
                <a:schemeClr val="dk1"/>
              </a:solidFill>
              <a:latin typeface="Calibri"/>
              <a:ea typeface="Calibri"/>
              <a:cs typeface="Calibri"/>
              <a:sym typeface="Calibri"/>
            </a:endParaRPr>
          </a:p>
        </p:txBody>
      </p:sp>
      <p:sp>
        <p:nvSpPr>
          <p:cNvPr id="86" name="Google Shape;86;p4"/>
          <p:cNvSpPr/>
          <p:nvPr/>
        </p:nvSpPr>
        <p:spPr>
          <a:xfrm>
            <a:off x="502920" y="3159480"/>
            <a:ext cx="54864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600"/>
              <a:buFont typeface="Calibri"/>
              <a:buNone/>
            </a:pPr>
            <a:r>
              <a:rPr lang="es-AR" sz="1600" b="1" noProof="0" dirty="0">
                <a:solidFill>
                  <a:srgbClr val="0E3A44"/>
                </a:solidFill>
                <a:latin typeface="Calibri"/>
                <a:ea typeface="Calibri"/>
                <a:cs typeface="Calibri"/>
                <a:sym typeface="Calibri"/>
              </a:rPr>
              <a:t>Distribución por nivel educativo</a:t>
            </a:r>
            <a:endParaRPr lang="es-AR" sz="1600" noProof="0" dirty="0">
              <a:solidFill>
                <a:schemeClr val="dk1"/>
              </a:solidFill>
              <a:latin typeface="Calibri"/>
              <a:ea typeface="Calibri"/>
              <a:cs typeface="Calibri"/>
              <a:sym typeface="Calibri"/>
            </a:endParaRPr>
          </a:p>
        </p:txBody>
      </p:sp>
      <p:sp>
        <p:nvSpPr>
          <p:cNvPr id="87" name="Google Shape;87;p4"/>
          <p:cNvSpPr/>
          <p:nvPr/>
        </p:nvSpPr>
        <p:spPr>
          <a:xfrm>
            <a:off x="502920" y="3525240"/>
            <a:ext cx="3017520" cy="56692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Secundario</a:t>
            </a:r>
            <a:endParaRPr lang="es-AR" sz="1400" noProof="0" dirty="0">
              <a:solidFill>
                <a:schemeClr val="dk1"/>
              </a:solidFill>
              <a:latin typeface="Calibri"/>
              <a:ea typeface="Calibri"/>
              <a:cs typeface="Calibri"/>
              <a:sym typeface="Calibri"/>
            </a:endParaRPr>
          </a:p>
        </p:txBody>
      </p:sp>
      <p:sp>
        <p:nvSpPr>
          <p:cNvPr id="88" name="Google Shape;88;p4"/>
          <p:cNvSpPr/>
          <p:nvPr/>
        </p:nvSpPr>
        <p:spPr>
          <a:xfrm>
            <a:off x="3309869" y="3680688"/>
            <a:ext cx="493776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89" name="Google Shape;89;p4"/>
          <p:cNvSpPr/>
          <p:nvPr/>
        </p:nvSpPr>
        <p:spPr>
          <a:xfrm>
            <a:off x="3309869" y="3680688"/>
            <a:ext cx="1807220" cy="256032"/>
          </a:xfrm>
          <a:prstGeom prst="roundRect">
            <a:avLst>
              <a:gd name="adj" fmla="val 17857"/>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90" name="Google Shape;90;p4"/>
          <p:cNvSpPr/>
          <p:nvPr/>
        </p:nvSpPr>
        <p:spPr>
          <a:xfrm>
            <a:off x="8357357" y="3525240"/>
            <a:ext cx="868680" cy="5669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36,6%</a:t>
            </a:r>
            <a:endParaRPr lang="es-AR" sz="1600" noProof="0" dirty="0">
              <a:solidFill>
                <a:schemeClr val="dk1"/>
              </a:solidFill>
              <a:latin typeface="Calibri"/>
              <a:ea typeface="Calibri"/>
              <a:cs typeface="Calibri"/>
              <a:sym typeface="Calibri"/>
            </a:endParaRPr>
          </a:p>
        </p:txBody>
      </p:sp>
      <p:sp>
        <p:nvSpPr>
          <p:cNvPr id="91" name="Google Shape;91;p4"/>
          <p:cNvSpPr/>
          <p:nvPr/>
        </p:nvSpPr>
        <p:spPr>
          <a:xfrm>
            <a:off x="502920" y="4092168"/>
            <a:ext cx="3017520" cy="56692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Primario</a:t>
            </a:r>
            <a:endParaRPr lang="es-AR" sz="1400" noProof="0" dirty="0">
              <a:solidFill>
                <a:schemeClr val="dk1"/>
              </a:solidFill>
              <a:latin typeface="Calibri"/>
              <a:ea typeface="Calibri"/>
              <a:cs typeface="Calibri"/>
              <a:sym typeface="Calibri"/>
            </a:endParaRPr>
          </a:p>
        </p:txBody>
      </p:sp>
      <p:sp>
        <p:nvSpPr>
          <p:cNvPr id="92" name="Google Shape;92;p4"/>
          <p:cNvSpPr/>
          <p:nvPr/>
        </p:nvSpPr>
        <p:spPr>
          <a:xfrm>
            <a:off x="3309869" y="4247616"/>
            <a:ext cx="493776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93" name="Google Shape;93;p4"/>
          <p:cNvSpPr/>
          <p:nvPr/>
        </p:nvSpPr>
        <p:spPr>
          <a:xfrm>
            <a:off x="3309869" y="4247616"/>
            <a:ext cx="1599834"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94" name="Google Shape;94;p4"/>
          <p:cNvSpPr/>
          <p:nvPr/>
        </p:nvSpPr>
        <p:spPr>
          <a:xfrm>
            <a:off x="8357357" y="4092168"/>
            <a:ext cx="868680" cy="5669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32,4%</a:t>
            </a:r>
            <a:endParaRPr lang="es-AR" sz="1600" noProof="0" dirty="0">
              <a:solidFill>
                <a:schemeClr val="dk1"/>
              </a:solidFill>
              <a:latin typeface="Calibri"/>
              <a:ea typeface="Calibri"/>
              <a:cs typeface="Calibri"/>
              <a:sym typeface="Calibri"/>
            </a:endParaRPr>
          </a:p>
        </p:txBody>
      </p:sp>
      <p:sp>
        <p:nvSpPr>
          <p:cNvPr id="95" name="Google Shape;95;p4"/>
          <p:cNvSpPr/>
          <p:nvPr/>
        </p:nvSpPr>
        <p:spPr>
          <a:xfrm>
            <a:off x="502920" y="4659096"/>
            <a:ext cx="3017520" cy="56692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Superior - Institutos</a:t>
            </a:r>
            <a:endParaRPr lang="es-AR" sz="1400" noProof="0" dirty="0">
              <a:solidFill>
                <a:schemeClr val="dk1"/>
              </a:solidFill>
              <a:latin typeface="Calibri"/>
              <a:ea typeface="Calibri"/>
              <a:cs typeface="Calibri"/>
              <a:sym typeface="Calibri"/>
            </a:endParaRPr>
          </a:p>
        </p:txBody>
      </p:sp>
      <p:sp>
        <p:nvSpPr>
          <p:cNvPr id="96" name="Google Shape;96;p4"/>
          <p:cNvSpPr/>
          <p:nvPr/>
        </p:nvSpPr>
        <p:spPr>
          <a:xfrm>
            <a:off x="3309869" y="4814544"/>
            <a:ext cx="493776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97" name="Google Shape;97;p4"/>
          <p:cNvSpPr/>
          <p:nvPr/>
        </p:nvSpPr>
        <p:spPr>
          <a:xfrm>
            <a:off x="3309869" y="4814544"/>
            <a:ext cx="706100"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98" name="Google Shape;98;p4"/>
          <p:cNvSpPr/>
          <p:nvPr/>
        </p:nvSpPr>
        <p:spPr>
          <a:xfrm>
            <a:off x="8357357" y="4659096"/>
            <a:ext cx="868680" cy="5669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14,3%</a:t>
            </a:r>
            <a:endParaRPr lang="es-AR" sz="1600" noProof="0" dirty="0">
              <a:solidFill>
                <a:schemeClr val="dk1"/>
              </a:solidFill>
              <a:latin typeface="Calibri"/>
              <a:ea typeface="Calibri"/>
              <a:cs typeface="Calibri"/>
              <a:sym typeface="Calibri"/>
            </a:endParaRPr>
          </a:p>
        </p:txBody>
      </p:sp>
      <p:sp>
        <p:nvSpPr>
          <p:cNvPr id="99" name="Google Shape;99;p4"/>
          <p:cNvSpPr/>
          <p:nvPr/>
        </p:nvSpPr>
        <p:spPr>
          <a:xfrm>
            <a:off x="502920" y="5226024"/>
            <a:ext cx="3017520" cy="56692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Inicial</a:t>
            </a:r>
            <a:endParaRPr lang="es-AR" sz="1400" noProof="0" dirty="0">
              <a:solidFill>
                <a:schemeClr val="dk1"/>
              </a:solidFill>
              <a:latin typeface="Calibri"/>
              <a:ea typeface="Calibri"/>
              <a:cs typeface="Calibri"/>
              <a:sym typeface="Calibri"/>
            </a:endParaRPr>
          </a:p>
        </p:txBody>
      </p:sp>
      <p:sp>
        <p:nvSpPr>
          <p:cNvPr id="100" name="Google Shape;100;p4"/>
          <p:cNvSpPr/>
          <p:nvPr/>
        </p:nvSpPr>
        <p:spPr>
          <a:xfrm>
            <a:off x="3309869" y="5381472"/>
            <a:ext cx="493776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01" name="Google Shape;101;p4"/>
          <p:cNvSpPr/>
          <p:nvPr/>
        </p:nvSpPr>
        <p:spPr>
          <a:xfrm>
            <a:off x="3309869" y="5381472"/>
            <a:ext cx="597469" cy="256032"/>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02" name="Google Shape;102;p4"/>
          <p:cNvSpPr/>
          <p:nvPr/>
        </p:nvSpPr>
        <p:spPr>
          <a:xfrm>
            <a:off x="8357357" y="5226024"/>
            <a:ext cx="868680" cy="5669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12,1%</a:t>
            </a:r>
            <a:endParaRPr lang="es-AR" sz="1600" noProof="0" dirty="0">
              <a:solidFill>
                <a:schemeClr val="dk1"/>
              </a:solidFill>
              <a:latin typeface="Calibri"/>
              <a:ea typeface="Calibri"/>
              <a:cs typeface="Calibri"/>
              <a:sym typeface="Calibri"/>
            </a:endParaRPr>
          </a:p>
        </p:txBody>
      </p:sp>
      <p:sp>
        <p:nvSpPr>
          <p:cNvPr id="103" name="Google Shape;103;p4"/>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01 · Metodología y perfil</a:t>
            </a:r>
            <a:endParaRPr lang="es-AR" sz="900" noProof="0" dirty="0">
              <a:solidFill>
                <a:schemeClr val="dk1"/>
              </a:solidFill>
              <a:latin typeface="Calibri"/>
              <a:ea typeface="Calibri"/>
              <a:cs typeface="Calibri"/>
              <a:sym typeface="Calibri"/>
            </a:endParaRPr>
          </a:p>
        </p:txBody>
      </p:sp>
      <p:sp>
        <p:nvSpPr>
          <p:cNvPr id="104" name="Google Shape;104;p4"/>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105" name="Google Shape;105;p4"/>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4</a:t>
            </a:r>
            <a:endParaRPr lang="es-AR" sz="900" noProof="0" dirty="0">
              <a:solidFill>
                <a:schemeClr val="dk1"/>
              </a:solidFill>
              <a:latin typeface="Calibri"/>
              <a:ea typeface="Calibri"/>
              <a:cs typeface="Calibri"/>
              <a:sym typeface="Calibri"/>
            </a:endParaRPr>
          </a:p>
        </p:txBody>
      </p:sp>
      <p:sp>
        <p:nvSpPr>
          <p:cNvPr id="2" name="Google Shape;95;p4">
            <a:extLst>
              <a:ext uri="{FF2B5EF4-FFF2-40B4-BE49-F238E27FC236}">
                <a16:creationId xmlns:a16="http://schemas.microsoft.com/office/drawing/2014/main" id="{FCF6C8B3-6968-A35B-D2C4-E10B3F0B11BF}"/>
              </a:ext>
            </a:extLst>
          </p:cNvPr>
          <p:cNvSpPr/>
          <p:nvPr/>
        </p:nvSpPr>
        <p:spPr>
          <a:xfrm>
            <a:off x="498904" y="5798078"/>
            <a:ext cx="3017520" cy="566928"/>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Superior - Universidades</a:t>
            </a:r>
            <a:endParaRPr lang="es-AR" sz="1400" noProof="0" dirty="0">
              <a:solidFill>
                <a:schemeClr val="dk1"/>
              </a:solidFill>
              <a:latin typeface="Calibri"/>
              <a:ea typeface="Calibri"/>
              <a:cs typeface="Calibri"/>
              <a:sym typeface="Calibri"/>
            </a:endParaRPr>
          </a:p>
        </p:txBody>
      </p:sp>
      <p:sp>
        <p:nvSpPr>
          <p:cNvPr id="3" name="Google Shape;96;p4">
            <a:extLst>
              <a:ext uri="{FF2B5EF4-FFF2-40B4-BE49-F238E27FC236}">
                <a16:creationId xmlns:a16="http://schemas.microsoft.com/office/drawing/2014/main" id="{4D6472AF-85ED-495F-B4C4-75DFF07BA606}"/>
              </a:ext>
            </a:extLst>
          </p:cNvPr>
          <p:cNvSpPr/>
          <p:nvPr/>
        </p:nvSpPr>
        <p:spPr>
          <a:xfrm>
            <a:off x="3305853" y="5953526"/>
            <a:ext cx="4937760" cy="256032"/>
          </a:xfrm>
          <a:prstGeom prst="roundRect">
            <a:avLst>
              <a:gd name="adj" fmla="val 17857"/>
            </a:avLst>
          </a:prstGeom>
          <a:solidFill>
            <a:srgbClr val="DDE6E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4" name="Google Shape;97;p4">
            <a:extLst>
              <a:ext uri="{FF2B5EF4-FFF2-40B4-BE49-F238E27FC236}">
                <a16:creationId xmlns:a16="http://schemas.microsoft.com/office/drawing/2014/main" id="{9F6339BA-FEF7-7667-012F-588D8C8DC934}"/>
              </a:ext>
            </a:extLst>
          </p:cNvPr>
          <p:cNvSpPr/>
          <p:nvPr/>
        </p:nvSpPr>
        <p:spPr>
          <a:xfrm>
            <a:off x="3305853" y="5953526"/>
            <a:ext cx="210571" cy="274320"/>
          </a:xfrm>
          <a:prstGeom prst="roundRect">
            <a:avLst>
              <a:gd name="adj" fmla="val 17857"/>
            </a:avLst>
          </a:prstGeom>
          <a:solidFill>
            <a:srgbClr val="2E8B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5" name="Google Shape;98;p4">
            <a:extLst>
              <a:ext uri="{FF2B5EF4-FFF2-40B4-BE49-F238E27FC236}">
                <a16:creationId xmlns:a16="http://schemas.microsoft.com/office/drawing/2014/main" id="{BD8CCDC8-0DCB-AC91-60A2-1EB39B40E859}"/>
              </a:ext>
            </a:extLst>
          </p:cNvPr>
          <p:cNvSpPr/>
          <p:nvPr/>
        </p:nvSpPr>
        <p:spPr>
          <a:xfrm>
            <a:off x="8353341" y="5798078"/>
            <a:ext cx="868680" cy="56692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4,6%</a:t>
            </a:r>
            <a:endParaRPr lang="es-AR" sz="1600" noProof="0" dirty="0">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0"/>
        <p:cNvGrpSpPr/>
        <p:nvPr/>
      </p:nvGrpSpPr>
      <p:grpSpPr>
        <a:xfrm>
          <a:off x="0" y="0"/>
          <a:ext cx="0" cy="0"/>
          <a:chOff x="0" y="0"/>
          <a:chExt cx="0" cy="0"/>
        </a:xfrm>
      </p:grpSpPr>
      <p:sp>
        <p:nvSpPr>
          <p:cNvPr id="111" name="Google Shape;111;p5"/>
          <p:cNvSpPr/>
          <p:nvPr/>
        </p:nvSpPr>
        <p:spPr>
          <a:xfrm>
            <a:off x="502920" y="457200"/>
            <a:ext cx="146304" cy="146304"/>
          </a:xfrm>
          <a:prstGeom prst="ellipse">
            <a:avLst/>
          </a:prstGeom>
          <a:solidFill>
            <a:srgbClr val="DE8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12" name="Google Shape;112;p5"/>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PUESTO Y SITUACIÓN DE REVISTA</a:t>
            </a:r>
            <a:endParaRPr lang="es-AR" sz="1100" noProof="0" dirty="0">
              <a:solidFill>
                <a:schemeClr val="dk1"/>
              </a:solidFill>
              <a:latin typeface="Calibri"/>
              <a:ea typeface="Calibri"/>
              <a:cs typeface="Calibri"/>
              <a:sym typeface="Calibri"/>
            </a:endParaRPr>
          </a:p>
        </p:txBody>
      </p:sp>
      <p:sp>
        <p:nvSpPr>
          <p:cNvPr id="113" name="Google Shape;113;p5"/>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El puesto de trabajo docente</a:t>
            </a:r>
            <a:endParaRPr lang="es-AR" sz="2900" noProof="0" dirty="0">
              <a:solidFill>
                <a:schemeClr val="dk1"/>
              </a:solidFill>
              <a:latin typeface="Calibri"/>
              <a:ea typeface="Calibri"/>
              <a:cs typeface="Calibri"/>
              <a:sym typeface="Calibri"/>
            </a:endParaRPr>
          </a:p>
        </p:txBody>
      </p:sp>
      <p:sp>
        <p:nvSpPr>
          <p:cNvPr id="114" name="Google Shape;114;p5"/>
          <p:cNvSpPr/>
          <p:nvPr/>
        </p:nvSpPr>
        <p:spPr>
          <a:xfrm>
            <a:off x="502920" y="1783080"/>
            <a:ext cx="54864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600"/>
              <a:buFont typeface="Calibri"/>
              <a:buNone/>
            </a:pPr>
            <a:r>
              <a:rPr lang="es-AR" sz="1600" b="1" noProof="0" dirty="0">
                <a:solidFill>
                  <a:srgbClr val="0E3A44"/>
                </a:solidFill>
                <a:latin typeface="Calibri"/>
                <a:ea typeface="Calibri"/>
                <a:cs typeface="Calibri"/>
                <a:sym typeface="Calibri"/>
              </a:rPr>
              <a:t>Puesto de trabajo docente</a:t>
            </a:r>
            <a:endParaRPr lang="es-AR" sz="1600" noProof="0" dirty="0">
              <a:solidFill>
                <a:schemeClr val="dk1"/>
              </a:solidFill>
              <a:latin typeface="Calibri"/>
              <a:ea typeface="Calibri"/>
              <a:cs typeface="Calibri"/>
              <a:sym typeface="Calibri"/>
            </a:endParaRPr>
          </a:p>
        </p:txBody>
      </p:sp>
      <p:sp>
        <p:nvSpPr>
          <p:cNvPr id="115" name="Google Shape;115;p5"/>
          <p:cNvSpPr/>
          <p:nvPr/>
        </p:nvSpPr>
        <p:spPr>
          <a:xfrm>
            <a:off x="502920" y="2423160"/>
            <a:ext cx="265176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Frente a estudiantes</a:t>
            </a:r>
            <a:endParaRPr lang="es-AR" sz="1400" noProof="0" dirty="0">
              <a:solidFill>
                <a:schemeClr val="dk1"/>
              </a:solidFill>
              <a:latin typeface="Calibri"/>
              <a:ea typeface="Calibri"/>
              <a:cs typeface="Calibri"/>
              <a:sym typeface="Calibri"/>
            </a:endParaRPr>
          </a:p>
        </p:txBody>
      </p:sp>
      <p:sp>
        <p:nvSpPr>
          <p:cNvPr id="116" name="Google Shape;116;p5"/>
          <p:cNvSpPr/>
          <p:nvPr/>
        </p:nvSpPr>
        <p:spPr>
          <a:xfrm>
            <a:off x="2939872" y="256946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17" name="Google Shape;117;p5"/>
          <p:cNvSpPr/>
          <p:nvPr/>
        </p:nvSpPr>
        <p:spPr>
          <a:xfrm>
            <a:off x="2939872" y="2569464"/>
            <a:ext cx="1735531" cy="256032"/>
          </a:xfrm>
          <a:prstGeom prst="roundRect">
            <a:avLst>
              <a:gd name="adj" fmla="val 17857"/>
            </a:avLst>
          </a:prstGeom>
          <a:solidFill>
            <a:srgbClr val="DE8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18" name="Google Shape;118;p5"/>
          <p:cNvSpPr/>
          <p:nvPr/>
        </p:nvSpPr>
        <p:spPr>
          <a:xfrm>
            <a:off x="5427040" y="242316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73%</a:t>
            </a:r>
            <a:endParaRPr lang="es-AR" sz="1600" noProof="0" dirty="0">
              <a:solidFill>
                <a:schemeClr val="dk1"/>
              </a:solidFill>
              <a:latin typeface="Calibri"/>
              <a:ea typeface="Calibri"/>
              <a:cs typeface="Calibri"/>
              <a:sym typeface="Calibri"/>
            </a:endParaRPr>
          </a:p>
        </p:txBody>
      </p:sp>
      <p:sp>
        <p:nvSpPr>
          <p:cNvPr id="119" name="Google Shape;119;p5"/>
          <p:cNvSpPr/>
          <p:nvPr/>
        </p:nvSpPr>
        <p:spPr>
          <a:xfrm>
            <a:off x="502920" y="2971800"/>
            <a:ext cx="265176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Equipos de conducción</a:t>
            </a:r>
            <a:endParaRPr lang="es-AR" sz="1400" noProof="0" dirty="0">
              <a:solidFill>
                <a:schemeClr val="dk1"/>
              </a:solidFill>
              <a:latin typeface="Calibri"/>
              <a:ea typeface="Calibri"/>
              <a:cs typeface="Calibri"/>
              <a:sym typeface="Calibri"/>
            </a:endParaRPr>
          </a:p>
        </p:txBody>
      </p:sp>
      <p:sp>
        <p:nvSpPr>
          <p:cNvPr id="120" name="Google Shape;120;p5"/>
          <p:cNvSpPr/>
          <p:nvPr/>
        </p:nvSpPr>
        <p:spPr>
          <a:xfrm>
            <a:off x="2939872" y="311810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21" name="Google Shape;121;p5"/>
          <p:cNvSpPr/>
          <p:nvPr/>
        </p:nvSpPr>
        <p:spPr>
          <a:xfrm>
            <a:off x="2939872" y="3118104"/>
            <a:ext cx="332841" cy="256032"/>
          </a:xfrm>
          <a:prstGeom prst="roundRect">
            <a:avLst>
              <a:gd name="adj" fmla="val 17857"/>
            </a:avLst>
          </a:prstGeom>
          <a:solidFill>
            <a:srgbClr val="2E8B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22" name="Google Shape;122;p5"/>
          <p:cNvSpPr/>
          <p:nvPr/>
        </p:nvSpPr>
        <p:spPr>
          <a:xfrm>
            <a:off x="5427040" y="297180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14%</a:t>
            </a:r>
            <a:endParaRPr lang="es-AR" sz="1600" noProof="0" dirty="0">
              <a:solidFill>
                <a:schemeClr val="dk1"/>
              </a:solidFill>
              <a:latin typeface="Calibri"/>
              <a:ea typeface="Calibri"/>
              <a:cs typeface="Calibri"/>
              <a:sym typeface="Calibri"/>
            </a:endParaRPr>
          </a:p>
        </p:txBody>
      </p:sp>
      <p:sp>
        <p:nvSpPr>
          <p:cNvPr id="123" name="Google Shape;123;p5"/>
          <p:cNvSpPr/>
          <p:nvPr/>
        </p:nvSpPr>
        <p:spPr>
          <a:xfrm>
            <a:off x="502920" y="3520440"/>
            <a:ext cx="265176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Preceptor/a - tutor/a - celador/a</a:t>
            </a:r>
            <a:endParaRPr lang="es-AR" sz="1400" noProof="0" dirty="0">
              <a:solidFill>
                <a:schemeClr val="dk1"/>
              </a:solidFill>
              <a:latin typeface="Calibri"/>
              <a:ea typeface="Calibri"/>
              <a:cs typeface="Calibri"/>
              <a:sym typeface="Calibri"/>
            </a:endParaRPr>
          </a:p>
        </p:txBody>
      </p:sp>
      <p:sp>
        <p:nvSpPr>
          <p:cNvPr id="124" name="Google Shape;124;p5"/>
          <p:cNvSpPr/>
          <p:nvPr/>
        </p:nvSpPr>
        <p:spPr>
          <a:xfrm>
            <a:off x="2939872" y="366674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25" name="Google Shape;125;p5"/>
          <p:cNvSpPr/>
          <p:nvPr/>
        </p:nvSpPr>
        <p:spPr>
          <a:xfrm>
            <a:off x="2939872" y="3666744"/>
            <a:ext cx="118872" cy="256032"/>
          </a:xfrm>
          <a:prstGeom prst="roundRect">
            <a:avLst>
              <a:gd name="adj" fmla="val 17857"/>
            </a:avLst>
          </a:prstGeom>
          <a:solidFill>
            <a:srgbClr val="2E8B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26" name="Google Shape;126;p5"/>
          <p:cNvSpPr/>
          <p:nvPr/>
        </p:nvSpPr>
        <p:spPr>
          <a:xfrm>
            <a:off x="5427040" y="352044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5%</a:t>
            </a:r>
            <a:endParaRPr lang="es-AR" sz="1600" noProof="0" dirty="0">
              <a:solidFill>
                <a:schemeClr val="dk1"/>
              </a:solidFill>
              <a:latin typeface="Calibri"/>
              <a:ea typeface="Calibri"/>
              <a:cs typeface="Calibri"/>
              <a:sym typeface="Calibri"/>
            </a:endParaRPr>
          </a:p>
        </p:txBody>
      </p:sp>
      <p:sp>
        <p:nvSpPr>
          <p:cNvPr id="127" name="Google Shape;127;p5"/>
          <p:cNvSpPr/>
          <p:nvPr/>
        </p:nvSpPr>
        <p:spPr>
          <a:xfrm>
            <a:off x="502920" y="4069080"/>
            <a:ext cx="265176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Equipos de orientación escolar</a:t>
            </a:r>
            <a:endParaRPr lang="es-AR" sz="1400" noProof="0" dirty="0">
              <a:solidFill>
                <a:schemeClr val="dk1"/>
              </a:solidFill>
              <a:latin typeface="Calibri"/>
              <a:ea typeface="Calibri"/>
              <a:cs typeface="Calibri"/>
              <a:sym typeface="Calibri"/>
            </a:endParaRPr>
          </a:p>
        </p:txBody>
      </p:sp>
      <p:sp>
        <p:nvSpPr>
          <p:cNvPr id="128" name="Google Shape;128;p5"/>
          <p:cNvSpPr/>
          <p:nvPr/>
        </p:nvSpPr>
        <p:spPr>
          <a:xfrm>
            <a:off x="2939872" y="421538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29" name="Google Shape;129;p5"/>
          <p:cNvSpPr/>
          <p:nvPr/>
        </p:nvSpPr>
        <p:spPr>
          <a:xfrm>
            <a:off x="2939872" y="4215384"/>
            <a:ext cx="47548" cy="256032"/>
          </a:xfrm>
          <a:prstGeom prst="roundRect">
            <a:avLst>
              <a:gd name="adj" fmla="val 36982"/>
            </a:avLst>
          </a:prstGeom>
          <a:solidFill>
            <a:srgbClr val="2E8B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30" name="Google Shape;130;p5"/>
          <p:cNvSpPr/>
          <p:nvPr/>
        </p:nvSpPr>
        <p:spPr>
          <a:xfrm>
            <a:off x="5427040" y="406908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2%</a:t>
            </a:r>
            <a:endParaRPr lang="es-AR" sz="1600" noProof="0" dirty="0">
              <a:solidFill>
                <a:schemeClr val="dk1"/>
              </a:solidFill>
              <a:latin typeface="Calibri"/>
              <a:ea typeface="Calibri"/>
              <a:cs typeface="Calibri"/>
              <a:sym typeface="Calibri"/>
            </a:endParaRPr>
          </a:p>
        </p:txBody>
      </p:sp>
      <p:sp>
        <p:nvSpPr>
          <p:cNvPr id="131" name="Google Shape;131;p5"/>
          <p:cNvSpPr/>
          <p:nvPr/>
        </p:nvSpPr>
        <p:spPr>
          <a:xfrm>
            <a:off x="6492240" y="1783080"/>
            <a:ext cx="4572000" cy="3200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600"/>
              <a:buFont typeface="Calibri"/>
              <a:buNone/>
            </a:pPr>
            <a:r>
              <a:rPr lang="es-AR" sz="1600" b="1" noProof="0" dirty="0">
                <a:solidFill>
                  <a:srgbClr val="0E3A44"/>
                </a:solidFill>
                <a:latin typeface="Calibri"/>
                <a:ea typeface="Calibri"/>
                <a:cs typeface="Calibri"/>
                <a:sym typeface="Calibri"/>
              </a:rPr>
              <a:t>Situación de revista</a:t>
            </a:r>
            <a:endParaRPr lang="es-AR" sz="1600" noProof="0" dirty="0">
              <a:solidFill>
                <a:schemeClr val="dk1"/>
              </a:solidFill>
              <a:latin typeface="Calibri"/>
              <a:ea typeface="Calibri"/>
              <a:cs typeface="Calibri"/>
              <a:sym typeface="Calibri"/>
            </a:endParaRPr>
          </a:p>
        </p:txBody>
      </p:sp>
      <p:sp>
        <p:nvSpPr>
          <p:cNvPr id="132" name="Google Shape;132;p5"/>
          <p:cNvSpPr/>
          <p:nvPr/>
        </p:nvSpPr>
        <p:spPr>
          <a:xfrm>
            <a:off x="6492240" y="2423160"/>
            <a:ext cx="182880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Titular</a:t>
            </a:r>
            <a:endParaRPr lang="es-AR" sz="1400" noProof="0" dirty="0">
              <a:solidFill>
                <a:schemeClr val="dk1"/>
              </a:solidFill>
              <a:latin typeface="Calibri"/>
              <a:ea typeface="Calibri"/>
              <a:cs typeface="Calibri"/>
              <a:sym typeface="Calibri"/>
            </a:endParaRPr>
          </a:p>
        </p:txBody>
      </p:sp>
      <p:sp>
        <p:nvSpPr>
          <p:cNvPr id="133" name="Google Shape;133;p5"/>
          <p:cNvSpPr/>
          <p:nvPr/>
        </p:nvSpPr>
        <p:spPr>
          <a:xfrm>
            <a:off x="8458200" y="256946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34" name="Google Shape;134;p5"/>
          <p:cNvSpPr/>
          <p:nvPr/>
        </p:nvSpPr>
        <p:spPr>
          <a:xfrm>
            <a:off x="8458200" y="2569464"/>
            <a:ext cx="1474013" cy="256032"/>
          </a:xfrm>
          <a:prstGeom prst="roundRect">
            <a:avLst>
              <a:gd name="adj" fmla="val 17857"/>
            </a:avLst>
          </a:prstGeom>
          <a:solidFill>
            <a:srgbClr val="DE8A2C"/>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35" name="Google Shape;135;p5"/>
          <p:cNvSpPr/>
          <p:nvPr/>
        </p:nvSpPr>
        <p:spPr>
          <a:xfrm>
            <a:off x="10945368" y="242316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1600"/>
              <a:buFont typeface="Calibri"/>
              <a:buNone/>
            </a:pPr>
            <a:r>
              <a:rPr lang="es-AR" sz="1600" b="1" noProof="0" dirty="0">
                <a:solidFill>
                  <a:srgbClr val="DE8A2C"/>
                </a:solidFill>
                <a:latin typeface="Calibri"/>
                <a:ea typeface="Calibri"/>
                <a:cs typeface="Calibri"/>
                <a:sym typeface="Calibri"/>
              </a:rPr>
              <a:t>62%</a:t>
            </a:r>
            <a:endParaRPr lang="es-AR" sz="1600" noProof="0" dirty="0">
              <a:solidFill>
                <a:schemeClr val="dk1"/>
              </a:solidFill>
              <a:latin typeface="Calibri"/>
              <a:ea typeface="Calibri"/>
              <a:cs typeface="Calibri"/>
              <a:sym typeface="Calibri"/>
            </a:endParaRPr>
          </a:p>
        </p:txBody>
      </p:sp>
      <p:sp>
        <p:nvSpPr>
          <p:cNvPr id="136" name="Google Shape;136;p5"/>
          <p:cNvSpPr/>
          <p:nvPr/>
        </p:nvSpPr>
        <p:spPr>
          <a:xfrm>
            <a:off x="6492240" y="2971800"/>
            <a:ext cx="182880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Interino/a</a:t>
            </a:r>
            <a:endParaRPr lang="es-AR" sz="1400" noProof="0" dirty="0">
              <a:solidFill>
                <a:schemeClr val="dk1"/>
              </a:solidFill>
              <a:latin typeface="Calibri"/>
              <a:ea typeface="Calibri"/>
              <a:cs typeface="Calibri"/>
              <a:sym typeface="Calibri"/>
            </a:endParaRPr>
          </a:p>
        </p:txBody>
      </p:sp>
      <p:sp>
        <p:nvSpPr>
          <p:cNvPr id="137" name="Google Shape;137;p5"/>
          <p:cNvSpPr/>
          <p:nvPr/>
        </p:nvSpPr>
        <p:spPr>
          <a:xfrm>
            <a:off x="8458200" y="311810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38" name="Google Shape;138;p5"/>
          <p:cNvSpPr/>
          <p:nvPr/>
        </p:nvSpPr>
        <p:spPr>
          <a:xfrm>
            <a:off x="8458200" y="3118104"/>
            <a:ext cx="618134" cy="256032"/>
          </a:xfrm>
          <a:prstGeom prst="roundRect">
            <a:avLst>
              <a:gd name="adj" fmla="val 17857"/>
            </a:avLst>
          </a:prstGeom>
          <a:solidFill>
            <a:srgbClr val="2E8B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39" name="Google Shape;139;p5"/>
          <p:cNvSpPr/>
          <p:nvPr/>
        </p:nvSpPr>
        <p:spPr>
          <a:xfrm>
            <a:off x="10945368" y="297180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26%</a:t>
            </a:r>
            <a:endParaRPr lang="es-AR" sz="1600" noProof="0" dirty="0">
              <a:solidFill>
                <a:schemeClr val="dk1"/>
              </a:solidFill>
              <a:latin typeface="Calibri"/>
              <a:ea typeface="Calibri"/>
              <a:cs typeface="Calibri"/>
              <a:sym typeface="Calibri"/>
            </a:endParaRPr>
          </a:p>
        </p:txBody>
      </p:sp>
      <p:sp>
        <p:nvSpPr>
          <p:cNvPr id="140" name="Google Shape;140;p5"/>
          <p:cNvSpPr/>
          <p:nvPr/>
        </p:nvSpPr>
        <p:spPr>
          <a:xfrm>
            <a:off x="6492240" y="3520440"/>
            <a:ext cx="1828800" cy="548640"/>
          </a:xfrm>
          <a:prstGeom prst="rect">
            <a:avLst/>
          </a:prstGeom>
          <a:noFill/>
          <a:ln>
            <a:noFill/>
          </a:ln>
        </p:spPr>
        <p:txBody>
          <a:bodyPr spcFirstLastPara="1" wrap="square" lIns="0" tIns="0" rIns="0" bIns="0" anchor="ctr" anchorCtr="0">
            <a:noAutofit/>
          </a:bodyPr>
          <a:lstStyle/>
          <a:p>
            <a:pPr marL="0" marR="0" lvl="0" indent="0" algn="l" rtl="0">
              <a:lnSpc>
                <a:spcPct val="92000"/>
              </a:lnSpc>
              <a:spcBef>
                <a:spcPts val="0"/>
              </a:spcBef>
              <a:spcAft>
                <a:spcPts val="0"/>
              </a:spcAft>
              <a:buClr>
                <a:srgbClr val="22333B"/>
              </a:buClr>
              <a:buSzPts val="1400"/>
              <a:buFont typeface="Calibri"/>
              <a:buNone/>
            </a:pPr>
            <a:r>
              <a:rPr lang="es-AR" sz="1400" noProof="0" dirty="0">
                <a:solidFill>
                  <a:srgbClr val="22333B"/>
                </a:solidFill>
                <a:latin typeface="Calibri"/>
                <a:ea typeface="Calibri"/>
                <a:cs typeface="Calibri"/>
                <a:sym typeface="Calibri"/>
              </a:rPr>
              <a:t>Suplente o reemplazante</a:t>
            </a:r>
            <a:endParaRPr lang="es-AR" sz="1400" noProof="0" dirty="0">
              <a:solidFill>
                <a:schemeClr val="dk1"/>
              </a:solidFill>
              <a:latin typeface="Calibri"/>
              <a:ea typeface="Calibri"/>
              <a:cs typeface="Calibri"/>
              <a:sym typeface="Calibri"/>
            </a:endParaRPr>
          </a:p>
        </p:txBody>
      </p:sp>
      <p:sp>
        <p:nvSpPr>
          <p:cNvPr id="141" name="Google Shape;141;p5"/>
          <p:cNvSpPr/>
          <p:nvPr/>
        </p:nvSpPr>
        <p:spPr>
          <a:xfrm>
            <a:off x="8458200" y="3666744"/>
            <a:ext cx="2377440" cy="256032"/>
          </a:xfrm>
          <a:prstGeom prst="roundRect">
            <a:avLst>
              <a:gd name="adj" fmla="val 17857"/>
            </a:avLst>
          </a:prstGeom>
          <a:solidFill>
            <a:srgbClr val="DDE6E6"/>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42" name="Google Shape;142;p5"/>
          <p:cNvSpPr/>
          <p:nvPr/>
        </p:nvSpPr>
        <p:spPr>
          <a:xfrm>
            <a:off x="8458200" y="3666744"/>
            <a:ext cx="278160" cy="256032"/>
          </a:xfrm>
          <a:prstGeom prst="roundRect">
            <a:avLst>
              <a:gd name="adj" fmla="val 17857"/>
            </a:avLst>
          </a:prstGeom>
          <a:solidFill>
            <a:srgbClr val="2E8B9E"/>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43" name="Google Shape;143;p5"/>
          <p:cNvSpPr/>
          <p:nvPr/>
        </p:nvSpPr>
        <p:spPr>
          <a:xfrm>
            <a:off x="10945368" y="3520440"/>
            <a:ext cx="868680" cy="54864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1F6E7E"/>
              </a:buClr>
              <a:buSzPts val="1600"/>
              <a:buFont typeface="Calibri"/>
              <a:buNone/>
            </a:pPr>
            <a:r>
              <a:rPr lang="es-AR" sz="1600" b="1" noProof="0" dirty="0">
                <a:solidFill>
                  <a:srgbClr val="1F6E7E"/>
                </a:solidFill>
                <a:latin typeface="Calibri"/>
                <a:ea typeface="Calibri"/>
                <a:cs typeface="Calibri"/>
                <a:sym typeface="Calibri"/>
              </a:rPr>
              <a:t>11,7%</a:t>
            </a:r>
            <a:endParaRPr lang="es-AR" sz="1600" noProof="0" dirty="0">
              <a:solidFill>
                <a:schemeClr val="dk1"/>
              </a:solidFill>
              <a:latin typeface="Calibri"/>
              <a:ea typeface="Calibri"/>
              <a:cs typeface="Calibri"/>
              <a:sym typeface="Calibri"/>
            </a:endParaRPr>
          </a:p>
        </p:txBody>
      </p:sp>
      <p:sp>
        <p:nvSpPr>
          <p:cNvPr id="144" name="Google Shape;144;p5"/>
          <p:cNvSpPr/>
          <p:nvPr/>
        </p:nvSpPr>
        <p:spPr>
          <a:xfrm>
            <a:off x="502920" y="5074920"/>
            <a:ext cx="11201400" cy="1051560"/>
          </a:xfrm>
          <a:prstGeom prst="roundRect">
            <a:avLst>
              <a:gd name="adj" fmla="val 6957"/>
            </a:avLst>
          </a:prstGeom>
          <a:solidFill>
            <a:srgbClr val="EEF3F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lang="es-AR" sz="1800" noProof="0" dirty="0">
              <a:solidFill>
                <a:schemeClr val="dk1"/>
              </a:solidFill>
              <a:latin typeface="Calibri"/>
              <a:ea typeface="Calibri"/>
              <a:cs typeface="Calibri"/>
              <a:sym typeface="Calibri"/>
            </a:endParaRPr>
          </a:p>
        </p:txBody>
      </p:sp>
      <p:sp>
        <p:nvSpPr>
          <p:cNvPr id="145" name="Google Shape;145;p5"/>
          <p:cNvSpPr/>
          <p:nvPr/>
        </p:nvSpPr>
        <p:spPr>
          <a:xfrm>
            <a:off x="731520" y="5074920"/>
            <a:ext cx="10744200" cy="1051560"/>
          </a:xfrm>
          <a:prstGeom prst="rect">
            <a:avLst/>
          </a:prstGeom>
          <a:noFill/>
          <a:ln>
            <a:noFill/>
          </a:ln>
        </p:spPr>
        <p:txBody>
          <a:bodyPr spcFirstLastPara="1" wrap="square" lIns="0" tIns="0" rIns="0" bIns="0" anchor="ctr" anchorCtr="0">
            <a:noAutofit/>
          </a:bodyPr>
          <a:lstStyle/>
          <a:p>
            <a:pPr marL="0" marR="0" lvl="0" indent="0" algn="l" rtl="0">
              <a:lnSpc>
                <a:spcPct val="105000"/>
              </a:lnSpc>
              <a:spcBef>
                <a:spcPts val="0"/>
              </a:spcBef>
              <a:spcAft>
                <a:spcPts val="0"/>
              </a:spcAft>
              <a:buClr>
                <a:srgbClr val="DE8A2C"/>
              </a:buClr>
              <a:buSzPts val="2000"/>
              <a:buFont typeface="Calibri"/>
              <a:buNone/>
            </a:pPr>
            <a:r>
              <a:rPr lang="es-AR" sz="2000" b="1" noProof="0" dirty="0">
                <a:solidFill>
                  <a:srgbClr val="DE8A2C"/>
                </a:solidFill>
                <a:latin typeface="Calibri"/>
                <a:ea typeface="Calibri"/>
                <a:cs typeface="Calibri"/>
                <a:sym typeface="Calibri"/>
              </a:rPr>
              <a:t>72,3%  </a:t>
            </a:r>
            <a:r>
              <a:rPr lang="es-AR" sz="1600" noProof="0" dirty="0">
                <a:solidFill>
                  <a:srgbClr val="22333B"/>
                </a:solidFill>
                <a:latin typeface="Calibri"/>
                <a:ea typeface="Calibri"/>
                <a:cs typeface="Calibri"/>
                <a:sym typeface="Calibri"/>
              </a:rPr>
              <a:t>tiene entre 6 y 25 años de ejercicio docente.</a:t>
            </a:r>
            <a:endParaRPr lang="es-AR" sz="2000" noProof="0" dirty="0">
              <a:solidFill>
                <a:schemeClr val="dk1"/>
              </a:solidFill>
              <a:latin typeface="Calibri"/>
              <a:ea typeface="Calibri"/>
              <a:cs typeface="Calibri"/>
              <a:sym typeface="Calibri"/>
            </a:endParaRPr>
          </a:p>
        </p:txBody>
      </p:sp>
      <p:sp>
        <p:nvSpPr>
          <p:cNvPr id="146" name="Google Shape;146;p5"/>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01 · Metodología y perfil</a:t>
            </a:r>
            <a:endParaRPr lang="es-AR" sz="900" noProof="0" dirty="0">
              <a:solidFill>
                <a:schemeClr val="dk1"/>
              </a:solidFill>
              <a:latin typeface="Calibri"/>
              <a:ea typeface="Calibri"/>
              <a:cs typeface="Calibri"/>
              <a:sym typeface="Calibri"/>
            </a:endParaRPr>
          </a:p>
        </p:txBody>
      </p:sp>
      <p:sp>
        <p:nvSpPr>
          <p:cNvPr id="147" name="Google Shape;147;p5"/>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148" name="Google Shape;148;p5"/>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5</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153"/>
        <p:cNvGrpSpPr/>
        <p:nvPr/>
      </p:nvGrpSpPr>
      <p:grpSpPr>
        <a:xfrm>
          <a:off x="0" y="0"/>
          <a:ext cx="0" cy="0"/>
          <a:chOff x="0" y="0"/>
          <a:chExt cx="0" cy="0"/>
        </a:xfrm>
      </p:grpSpPr>
      <p:sp>
        <p:nvSpPr>
          <p:cNvPr id="154" name="Google Shape;154;p6"/>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55" name="Google Shape;155;p6"/>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56" name="Google Shape;156;p6"/>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02</a:t>
            </a:r>
            <a:endParaRPr lang="es-AR" sz="9600" noProof="0" dirty="0">
              <a:solidFill>
                <a:schemeClr val="dk1"/>
              </a:solidFill>
              <a:latin typeface="Calibri"/>
              <a:ea typeface="Calibri"/>
              <a:cs typeface="Calibri"/>
              <a:sym typeface="Calibri"/>
            </a:endParaRPr>
          </a:p>
        </p:txBody>
      </p:sp>
      <p:cxnSp>
        <p:nvCxnSpPr>
          <p:cNvPr id="157" name="Google Shape;157;p6"/>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158" name="Google Shape;158;p6"/>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Jornada laboral e IAGen</a:t>
            </a:r>
            <a:endParaRPr lang="es-AR" sz="3400" noProof="0" dirty="0">
              <a:solidFill>
                <a:schemeClr val="dk1"/>
              </a:solidFill>
              <a:latin typeface="Calibri"/>
              <a:ea typeface="Calibri"/>
              <a:cs typeface="Calibri"/>
              <a:sym typeface="Calibri"/>
            </a:endParaRPr>
          </a:p>
        </p:txBody>
      </p:sp>
      <p:sp>
        <p:nvSpPr>
          <p:cNvPr id="159" name="Google Shape;159;p6"/>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El trabajo docente no se limita al tiempo frente al grupo de estudiantes.</a:t>
            </a:r>
            <a:endParaRPr lang="es-AR" sz="1600" noProof="0" dirty="0">
              <a:solidFill>
                <a:schemeClr val="dk1"/>
              </a:solidFill>
              <a:latin typeface="Calibri"/>
              <a:ea typeface="Calibri"/>
              <a:cs typeface="Calibri"/>
              <a:sym typeface="Calibri"/>
            </a:endParaRPr>
          </a:p>
        </p:txBody>
      </p:sp>
      <p:sp>
        <p:nvSpPr>
          <p:cNvPr id="160" name="Google Shape;160;p6"/>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161" name="Google Shape;161;p6"/>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6</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AC45FE28-D73E-F6C7-57C0-ADD4DE99D218}"/>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8357A52E-5E4D-EA43-8FA8-0859959A5160}"/>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216B2F37-EB7C-AC78-8F4C-EBCA7C9F8EE8}"/>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EA222CEE-E17A-FC04-6EB2-81D2C8D9B6E5}"/>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9"/>
        <p:cNvGrpSpPr/>
        <p:nvPr/>
      </p:nvGrpSpPr>
      <p:grpSpPr>
        <a:xfrm>
          <a:off x="0" y="0"/>
          <a:ext cx="0" cy="0"/>
          <a:chOff x="0" y="0"/>
          <a:chExt cx="0" cy="0"/>
        </a:xfrm>
      </p:grpSpPr>
      <p:sp>
        <p:nvSpPr>
          <p:cNvPr id="170" name="Google Shape;170;p7"/>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71" name="Google Shape;171;p7"/>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IAGEN Y TRABAJO EXTRA-ÁULICO</a:t>
            </a:r>
            <a:endParaRPr lang="es-AR" sz="1100" noProof="0" dirty="0">
              <a:solidFill>
                <a:schemeClr val="dk1"/>
              </a:solidFill>
              <a:latin typeface="Calibri"/>
              <a:ea typeface="Calibri"/>
              <a:cs typeface="Calibri"/>
              <a:sym typeface="Calibri"/>
            </a:endParaRPr>
          </a:p>
        </p:txBody>
      </p:sp>
      <p:sp>
        <p:nvSpPr>
          <p:cNvPr id="172" name="Google Shape;172;p7"/>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¿Cambió la carga fuera de la jornada con la IAGen?</a:t>
            </a:r>
            <a:endParaRPr lang="es-AR" sz="2900" noProof="0" dirty="0">
              <a:solidFill>
                <a:schemeClr val="dk1"/>
              </a:solidFill>
              <a:latin typeface="Calibri"/>
              <a:ea typeface="Calibri"/>
              <a:cs typeface="Calibri"/>
              <a:sym typeface="Calibri"/>
            </a:endParaRPr>
          </a:p>
        </p:txBody>
      </p:sp>
      <p:sp>
        <p:nvSpPr>
          <p:cNvPr id="173" name="Google Shape;173;p7"/>
          <p:cNvSpPr/>
          <p:nvPr/>
        </p:nvSpPr>
        <p:spPr>
          <a:xfrm>
            <a:off x="502920" y="1783080"/>
            <a:ext cx="10972800" cy="36576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1600"/>
              <a:buFont typeface="Calibri"/>
              <a:buNone/>
            </a:pPr>
            <a:r>
              <a:rPr lang="es-AR" sz="1600" noProof="0" dirty="0">
                <a:solidFill>
                  <a:srgbClr val="6B7B80"/>
                </a:solidFill>
                <a:latin typeface="Calibri"/>
                <a:ea typeface="Calibri"/>
                <a:cs typeface="Calibri"/>
                <a:sym typeface="Calibri"/>
              </a:rPr>
              <a:t>Percepción sobre el trabajo por </a:t>
            </a:r>
            <a:r>
              <a:rPr lang="es-AR" sz="1600" dirty="0">
                <a:solidFill>
                  <a:srgbClr val="6B7B80"/>
                </a:solidFill>
                <a:latin typeface="Calibri"/>
                <a:cs typeface="Calibri"/>
                <a:sym typeface="Calibri"/>
              </a:rPr>
              <a:t>fuera de la jornada laboral desde la incorporación de la IAGen</a:t>
            </a:r>
          </a:p>
        </p:txBody>
      </p:sp>
      <p:sp>
        <p:nvSpPr>
          <p:cNvPr id="174" name="Google Shape;174;p7"/>
          <p:cNvSpPr/>
          <p:nvPr/>
        </p:nvSpPr>
        <p:spPr>
          <a:xfrm>
            <a:off x="502920" y="2377440"/>
            <a:ext cx="35661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75" name="Google Shape;175;p7"/>
          <p:cNvSpPr/>
          <p:nvPr/>
        </p:nvSpPr>
        <p:spPr>
          <a:xfrm>
            <a:off x="640080" y="2487168"/>
            <a:ext cx="32918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5600"/>
              <a:buFont typeface="Cambria"/>
              <a:buNone/>
            </a:pPr>
            <a:r>
              <a:rPr lang="es-AR" sz="5600" b="1" noProof="0" dirty="0">
                <a:solidFill>
                  <a:srgbClr val="2E8B9E"/>
                </a:solidFill>
                <a:latin typeface="Cambria"/>
                <a:ea typeface="Cambria"/>
                <a:cs typeface="Cambria"/>
                <a:sym typeface="Cambria"/>
              </a:rPr>
              <a:t>49,6%</a:t>
            </a:r>
            <a:endParaRPr lang="es-AR" sz="5600" noProof="0" dirty="0">
              <a:solidFill>
                <a:schemeClr val="dk1"/>
              </a:solidFill>
              <a:latin typeface="Calibri"/>
              <a:ea typeface="Calibri"/>
              <a:cs typeface="Calibri"/>
              <a:sym typeface="Calibri"/>
            </a:endParaRPr>
          </a:p>
        </p:txBody>
      </p:sp>
      <p:sp>
        <p:nvSpPr>
          <p:cNvPr id="176" name="Google Shape;176;p7"/>
          <p:cNvSpPr/>
          <p:nvPr/>
        </p:nvSpPr>
        <p:spPr>
          <a:xfrm>
            <a:off x="667512" y="3385109"/>
            <a:ext cx="32369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percibe que NO se ha modificado</a:t>
            </a:r>
            <a:endParaRPr lang="es-AR" sz="1600" noProof="0" dirty="0">
              <a:solidFill>
                <a:schemeClr val="dk1"/>
              </a:solidFill>
              <a:latin typeface="Calibri"/>
              <a:ea typeface="Calibri"/>
              <a:cs typeface="Calibri"/>
              <a:sym typeface="Calibri"/>
            </a:endParaRPr>
          </a:p>
        </p:txBody>
      </p:sp>
      <p:sp>
        <p:nvSpPr>
          <p:cNvPr id="177" name="Google Shape;177;p7"/>
          <p:cNvSpPr/>
          <p:nvPr/>
        </p:nvSpPr>
        <p:spPr>
          <a:xfrm>
            <a:off x="4251960" y="2377440"/>
            <a:ext cx="35661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78" name="Google Shape;178;p7"/>
          <p:cNvSpPr/>
          <p:nvPr/>
        </p:nvSpPr>
        <p:spPr>
          <a:xfrm>
            <a:off x="4389120" y="2487168"/>
            <a:ext cx="32918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DE8A2C"/>
              </a:buClr>
              <a:buSzPts val="5600"/>
              <a:buFont typeface="Cambria"/>
              <a:buNone/>
            </a:pPr>
            <a:r>
              <a:rPr lang="es-AR" sz="5600" b="1" noProof="0" dirty="0">
                <a:solidFill>
                  <a:srgbClr val="DE8A2C"/>
                </a:solidFill>
                <a:latin typeface="Cambria"/>
                <a:ea typeface="Cambria"/>
                <a:cs typeface="Cambria"/>
                <a:sym typeface="Cambria"/>
              </a:rPr>
              <a:t>42,7%</a:t>
            </a:r>
            <a:endParaRPr lang="es-AR" sz="5600" noProof="0" dirty="0">
              <a:solidFill>
                <a:schemeClr val="dk1"/>
              </a:solidFill>
              <a:latin typeface="Calibri"/>
              <a:ea typeface="Calibri"/>
              <a:cs typeface="Calibri"/>
              <a:sym typeface="Calibri"/>
            </a:endParaRPr>
          </a:p>
        </p:txBody>
      </p:sp>
      <p:sp>
        <p:nvSpPr>
          <p:cNvPr id="179" name="Google Shape;179;p7"/>
          <p:cNvSpPr/>
          <p:nvPr/>
        </p:nvSpPr>
        <p:spPr>
          <a:xfrm>
            <a:off x="4416552" y="3385109"/>
            <a:ext cx="32369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percibe que debe dedicar MENOS horas a ese trabajo adicional</a:t>
            </a:r>
            <a:endParaRPr lang="es-AR" sz="1600" noProof="0" dirty="0">
              <a:solidFill>
                <a:schemeClr val="dk1"/>
              </a:solidFill>
              <a:latin typeface="Calibri"/>
              <a:ea typeface="Calibri"/>
              <a:cs typeface="Calibri"/>
              <a:sym typeface="Calibri"/>
            </a:endParaRPr>
          </a:p>
        </p:txBody>
      </p:sp>
      <p:sp>
        <p:nvSpPr>
          <p:cNvPr id="180" name="Google Shape;180;p7"/>
          <p:cNvSpPr/>
          <p:nvPr/>
        </p:nvSpPr>
        <p:spPr>
          <a:xfrm>
            <a:off x="8001000" y="2377440"/>
            <a:ext cx="3566160" cy="1737360"/>
          </a:xfrm>
          <a:prstGeom prst="roundRect">
            <a:avLst>
              <a:gd name="adj" fmla="val 4211"/>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81" name="Google Shape;181;p7"/>
          <p:cNvSpPr/>
          <p:nvPr/>
        </p:nvSpPr>
        <p:spPr>
          <a:xfrm>
            <a:off x="8138160" y="2487168"/>
            <a:ext cx="3291840" cy="955548"/>
          </a:xfrm>
          <a:prstGeom prst="rect">
            <a:avLst/>
          </a:prstGeom>
          <a:noFill/>
          <a:ln>
            <a:noFill/>
          </a:ln>
        </p:spPr>
        <p:txBody>
          <a:bodyPr spcFirstLastPara="1" wrap="square" lIns="0" tIns="0" rIns="0" bIns="0" anchor="ctr" anchorCtr="0">
            <a:noAutofit/>
          </a:bodyPr>
          <a:lstStyle/>
          <a:p>
            <a:pPr marL="0" marR="0" lvl="0" indent="0" algn="ctr" rtl="0">
              <a:spcBef>
                <a:spcPts val="0"/>
              </a:spcBef>
              <a:spcAft>
                <a:spcPts val="0"/>
              </a:spcAft>
              <a:buClr>
                <a:srgbClr val="2E8B9E"/>
              </a:buClr>
              <a:buSzPts val="5600"/>
              <a:buFont typeface="Cambria"/>
              <a:buNone/>
            </a:pPr>
            <a:r>
              <a:rPr lang="es-AR" sz="5600" b="1" noProof="0" dirty="0">
                <a:solidFill>
                  <a:srgbClr val="2E8B9E"/>
                </a:solidFill>
                <a:latin typeface="Cambria"/>
                <a:ea typeface="Cambria"/>
                <a:cs typeface="Cambria"/>
                <a:sym typeface="Cambria"/>
              </a:rPr>
              <a:t>7,7%</a:t>
            </a:r>
            <a:endParaRPr lang="es-AR" sz="5600" noProof="0" dirty="0">
              <a:solidFill>
                <a:schemeClr val="dk1"/>
              </a:solidFill>
              <a:latin typeface="Calibri"/>
              <a:ea typeface="Calibri"/>
              <a:cs typeface="Calibri"/>
              <a:sym typeface="Calibri"/>
            </a:endParaRPr>
          </a:p>
        </p:txBody>
      </p:sp>
      <p:sp>
        <p:nvSpPr>
          <p:cNvPr id="182" name="Google Shape;182;p7"/>
          <p:cNvSpPr/>
          <p:nvPr/>
        </p:nvSpPr>
        <p:spPr>
          <a:xfrm>
            <a:off x="8165592" y="3385109"/>
            <a:ext cx="3236976" cy="694944"/>
          </a:xfrm>
          <a:prstGeom prst="rect">
            <a:avLst/>
          </a:prstGeom>
          <a:noFill/>
          <a:ln>
            <a:noFill/>
          </a:ln>
        </p:spPr>
        <p:txBody>
          <a:bodyPr spcFirstLastPara="1" wrap="square" lIns="0" tIns="0" rIns="0" bIns="0" anchor="t" anchorCtr="0">
            <a:noAutofit/>
          </a:bodyPr>
          <a:lstStyle/>
          <a:p>
            <a:pPr marL="0" marR="0" lvl="0" indent="0" algn="ctr" rtl="0">
              <a:lnSpc>
                <a:spcPct val="98000"/>
              </a:lnSpc>
              <a:spcBef>
                <a:spcPts val="0"/>
              </a:spcBef>
              <a:spcAft>
                <a:spcPts val="0"/>
              </a:spcAft>
              <a:buClr>
                <a:srgbClr val="22333B"/>
              </a:buClr>
              <a:buSzPts val="1600"/>
              <a:buFont typeface="Calibri"/>
              <a:buNone/>
            </a:pPr>
            <a:r>
              <a:rPr lang="es-AR" sz="1600" noProof="0" dirty="0">
                <a:solidFill>
                  <a:srgbClr val="22333B"/>
                </a:solidFill>
                <a:latin typeface="Calibri"/>
                <a:ea typeface="Calibri"/>
                <a:cs typeface="Calibri"/>
                <a:sym typeface="Calibri"/>
              </a:rPr>
              <a:t>percibe que ese tiempo se ha INCREMENTADO</a:t>
            </a:r>
            <a:endParaRPr lang="es-AR" sz="1600" noProof="0" dirty="0">
              <a:solidFill>
                <a:schemeClr val="dk1"/>
              </a:solidFill>
              <a:latin typeface="Calibri"/>
              <a:ea typeface="Calibri"/>
              <a:cs typeface="Calibri"/>
              <a:sym typeface="Calibri"/>
            </a:endParaRPr>
          </a:p>
        </p:txBody>
      </p:sp>
      <p:sp>
        <p:nvSpPr>
          <p:cNvPr id="183" name="Google Shape;183;p7"/>
          <p:cNvSpPr/>
          <p:nvPr/>
        </p:nvSpPr>
        <p:spPr>
          <a:xfrm>
            <a:off x="502920" y="4434840"/>
            <a:ext cx="11201400" cy="1371600"/>
          </a:xfrm>
          <a:prstGeom prst="roundRect">
            <a:avLst>
              <a:gd name="adj" fmla="val 5333"/>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84" name="Google Shape;184;p7"/>
          <p:cNvSpPr/>
          <p:nvPr/>
        </p:nvSpPr>
        <p:spPr>
          <a:xfrm>
            <a:off x="777240" y="4434840"/>
            <a:ext cx="10698480" cy="1371600"/>
          </a:xfrm>
          <a:prstGeom prst="rect">
            <a:avLst/>
          </a:prstGeom>
          <a:noFill/>
          <a:ln>
            <a:noFill/>
          </a:ln>
        </p:spPr>
        <p:txBody>
          <a:bodyPr spcFirstLastPara="1" wrap="square" lIns="0" tIns="0" rIns="0" bIns="0" anchor="ctr" anchorCtr="0">
            <a:noAutofit/>
          </a:bodyPr>
          <a:lstStyle/>
          <a:p>
            <a:pPr marL="0" marR="0" lvl="0" indent="0" algn="l" rtl="0">
              <a:lnSpc>
                <a:spcPct val="110000"/>
              </a:lnSpc>
              <a:spcBef>
                <a:spcPts val="0"/>
              </a:spcBef>
              <a:spcAft>
                <a:spcPts val="0"/>
              </a:spcAft>
              <a:buClr>
                <a:srgbClr val="0E3A44"/>
              </a:buClr>
              <a:buSzPts val="1800"/>
              <a:buFont typeface="Calibri"/>
              <a:buNone/>
            </a:pPr>
            <a:r>
              <a:rPr lang="es-AR" sz="1800" b="1" noProof="0" dirty="0">
                <a:solidFill>
                  <a:srgbClr val="0E3A44"/>
                </a:solidFill>
                <a:latin typeface="Calibri"/>
                <a:ea typeface="Calibri"/>
                <a:cs typeface="Calibri"/>
                <a:sym typeface="Calibri"/>
              </a:rPr>
              <a:t>Diferencias por nivel.  </a:t>
            </a:r>
            <a:r>
              <a:rPr lang="es-AR" sz="1800" noProof="0" dirty="0">
                <a:solidFill>
                  <a:srgbClr val="22333B"/>
                </a:solidFill>
                <a:latin typeface="Calibri"/>
                <a:ea typeface="Calibri"/>
                <a:cs typeface="Calibri"/>
                <a:sym typeface="Calibri"/>
              </a:rPr>
              <a:t>En el nivel superior se registra un porcentaje algo mayor —un 11%— entre quienes manifiestan requerir más tiempo extra-áulico para su trabajo.</a:t>
            </a:r>
            <a:endParaRPr lang="es-AR" sz="1800" noProof="0" dirty="0">
              <a:solidFill>
                <a:schemeClr val="dk1"/>
              </a:solidFill>
              <a:latin typeface="Calibri"/>
              <a:ea typeface="Calibri"/>
              <a:cs typeface="Calibri"/>
              <a:sym typeface="Calibri"/>
            </a:endParaRPr>
          </a:p>
        </p:txBody>
      </p:sp>
      <p:sp>
        <p:nvSpPr>
          <p:cNvPr id="185" name="Google Shape;185;p7"/>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02 · Jornada e intensificación</a:t>
            </a:r>
            <a:endParaRPr lang="es-AR" sz="900" noProof="0" dirty="0">
              <a:solidFill>
                <a:schemeClr val="dk1"/>
              </a:solidFill>
              <a:latin typeface="Calibri"/>
              <a:ea typeface="Calibri"/>
              <a:cs typeface="Calibri"/>
              <a:sym typeface="Calibri"/>
            </a:endParaRPr>
          </a:p>
        </p:txBody>
      </p:sp>
      <p:sp>
        <p:nvSpPr>
          <p:cNvPr id="186" name="Google Shape;186;p7"/>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187" name="Google Shape;187;p7"/>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7</a:t>
            </a:r>
            <a:endParaRPr lang="es-AR" sz="900" noProof="0" dirty="0">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E3A44"/>
        </a:solidFill>
        <a:effectLst/>
      </p:bgPr>
    </p:bg>
    <p:spTree>
      <p:nvGrpSpPr>
        <p:cNvPr id="1" name="Shape 192"/>
        <p:cNvGrpSpPr/>
        <p:nvPr/>
      </p:nvGrpSpPr>
      <p:grpSpPr>
        <a:xfrm>
          <a:off x="0" y="0"/>
          <a:ext cx="0" cy="0"/>
          <a:chOff x="0" y="0"/>
          <a:chExt cx="0" cy="0"/>
        </a:xfrm>
      </p:grpSpPr>
      <p:sp>
        <p:nvSpPr>
          <p:cNvPr id="193" name="Google Shape;193;p8"/>
          <p:cNvSpPr/>
          <p:nvPr/>
        </p:nvSpPr>
        <p:spPr>
          <a:xfrm>
            <a:off x="9692640" y="-1005840"/>
            <a:ext cx="3840480" cy="3840480"/>
          </a:xfrm>
          <a:prstGeom prst="ellipse">
            <a:avLst/>
          </a:prstGeom>
          <a:solidFill>
            <a:srgbClr val="0A2A3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94" name="Google Shape;194;p8"/>
          <p:cNvSpPr/>
          <p:nvPr/>
        </p:nvSpPr>
        <p:spPr>
          <a:xfrm>
            <a:off x="10881360" y="3931920"/>
            <a:ext cx="2926080" cy="2926080"/>
          </a:xfrm>
          <a:prstGeom prst="ellipse">
            <a:avLst/>
          </a:prstGeom>
          <a:solidFill>
            <a:srgbClr val="1F6E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195" name="Google Shape;195;p8"/>
          <p:cNvSpPr/>
          <p:nvPr/>
        </p:nvSpPr>
        <p:spPr>
          <a:xfrm>
            <a:off x="777240" y="1737360"/>
            <a:ext cx="2743200" cy="182880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9600"/>
              <a:buFont typeface="Cambria"/>
              <a:buNone/>
            </a:pPr>
            <a:r>
              <a:rPr lang="es-AR" sz="9600" b="1" noProof="0" dirty="0">
                <a:solidFill>
                  <a:srgbClr val="DE8A2C"/>
                </a:solidFill>
                <a:latin typeface="Cambria"/>
                <a:ea typeface="Cambria"/>
                <a:cs typeface="Cambria"/>
                <a:sym typeface="Cambria"/>
              </a:rPr>
              <a:t>03</a:t>
            </a:r>
            <a:endParaRPr lang="es-AR" sz="9600" noProof="0" dirty="0">
              <a:solidFill>
                <a:schemeClr val="dk1"/>
              </a:solidFill>
              <a:latin typeface="Calibri"/>
              <a:ea typeface="Calibri"/>
              <a:cs typeface="Calibri"/>
              <a:sym typeface="Calibri"/>
            </a:endParaRPr>
          </a:p>
        </p:txBody>
      </p:sp>
      <p:cxnSp>
        <p:nvCxnSpPr>
          <p:cNvPr id="196" name="Google Shape;196;p8"/>
          <p:cNvCxnSpPr/>
          <p:nvPr/>
        </p:nvCxnSpPr>
        <p:spPr>
          <a:xfrm>
            <a:off x="868680" y="3611880"/>
            <a:ext cx="1828800" cy="0"/>
          </a:xfrm>
          <a:prstGeom prst="straightConnector1">
            <a:avLst/>
          </a:prstGeom>
          <a:noFill/>
          <a:ln w="25400" cap="flat" cmpd="sng">
            <a:solidFill>
              <a:srgbClr val="2E8B9E"/>
            </a:solidFill>
            <a:prstDash val="solid"/>
            <a:round/>
            <a:headEnd type="none" w="sm" len="sm"/>
            <a:tailEnd type="none" w="sm" len="sm"/>
          </a:ln>
        </p:spPr>
      </p:cxnSp>
      <p:sp>
        <p:nvSpPr>
          <p:cNvPr id="197" name="Google Shape;197;p8"/>
          <p:cNvSpPr/>
          <p:nvPr/>
        </p:nvSpPr>
        <p:spPr>
          <a:xfrm>
            <a:off x="822960" y="3749040"/>
            <a:ext cx="8778240" cy="137160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FFFFFF"/>
              </a:buClr>
              <a:buSzPts val="3400"/>
              <a:buFont typeface="Cambria"/>
              <a:buNone/>
            </a:pPr>
            <a:r>
              <a:rPr lang="es-AR" sz="3400" b="1" noProof="0" dirty="0">
                <a:solidFill>
                  <a:srgbClr val="FFFFFF"/>
                </a:solidFill>
                <a:latin typeface="Cambria"/>
                <a:ea typeface="Cambria"/>
                <a:cs typeface="Cambria"/>
                <a:sym typeface="Cambria"/>
              </a:rPr>
              <a:t>El uso de la IAGen por la docencia</a:t>
            </a:r>
            <a:endParaRPr lang="es-AR" sz="3400" noProof="0" dirty="0">
              <a:solidFill>
                <a:schemeClr val="dk1"/>
              </a:solidFill>
              <a:latin typeface="Calibri"/>
              <a:ea typeface="Calibri"/>
              <a:cs typeface="Calibri"/>
              <a:sym typeface="Calibri"/>
            </a:endParaRPr>
          </a:p>
        </p:txBody>
      </p:sp>
      <p:sp>
        <p:nvSpPr>
          <p:cNvPr id="198" name="Google Shape;198;p8"/>
          <p:cNvSpPr/>
          <p:nvPr/>
        </p:nvSpPr>
        <p:spPr>
          <a:xfrm>
            <a:off x="868680" y="5029200"/>
            <a:ext cx="8412480" cy="914400"/>
          </a:xfrm>
          <a:prstGeom prst="rect">
            <a:avLst/>
          </a:prstGeom>
          <a:noFill/>
          <a:ln>
            <a:noFill/>
          </a:ln>
        </p:spPr>
        <p:txBody>
          <a:bodyPr spcFirstLastPara="1" wrap="square" lIns="0" tIns="0" rIns="0" bIns="0" anchor="t" anchorCtr="0">
            <a:noAutofit/>
          </a:bodyPr>
          <a:lstStyle/>
          <a:p>
            <a:pPr marL="0" marR="0" lvl="0" indent="0" algn="l" rtl="0">
              <a:lnSpc>
                <a:spcPct val="105000"/>
              </a:lnSpc>
              <a:spcBef>
                <a:spcPts val="0"/>
              </a:spcBef>
              <a:spcAft>
                <a:spcPts val="0"/>
              </a:spcAft>
              <a:buClr>
                <a:srgbClr val="BFD3D6"/>
              </a:buClr>
              <a:buSzPts val="1600"/>
              <a:buFont typeface="Calibri"/>
              <a:buNone/>
            </a:pPr>
            <a:r>
              <a:rPr lang="es-AR" sz="1600" noProof="0" dirty="0">
                <a:solidFill>
                  <a:srgbClr val="BFD3D6"/>
                </a:solidFill>
                <a:latin typeface="Calibri"/>
                <a:ea typeface="Calibri"/>
                <a:cs typeface="Calibri"/>
                <a:sym typeface="Calibri"/>
              </a:rPr>
              <a:t>Acceso, intensidad, herramientas y actividades del proceso de trabajo.</a:t>
            </a:r>
            <a:endParaRPr lang="es-AR" sz="1600" noProof="0" dirty="0">
              <a:solidFill>
                <a:schemeClr val="dk1"/>
              </a:solidFill>
              <a:latin typeface="Calibri"/>
              <a:ea typeface="Calibri"/>
              <a:cs typeface="Calibri"/>
              <a:sym typeface="Calibri"/>
            </a:endParaRPr>
          </a:p>
        </p:txBody>
      </p:sp>
      <p:sp>
        <p:nvSpPr>
          <p:cNvPr id="199" name="Google Shape;199;p8"/>
          <p:cNvSpPr/>
          <p:nvPr/>
        </p:nvSpPr>
        <p:spPr>
          <a:xfrm>
            <a:off x="868680" y="6309360"/>
            <a:ext cx="54864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7FA0A6"/>
              </a:buClr>
              <a:buSzPts val="950"/>
              <a:buFont typeface="Calibri"/>
              <a:buNone/>
            </a:pPr>
            <a:r>
              <a:rPr lang="es-AR" sz="950" noProof="0" dirty="0">
                <a:solidFill>
                  <a:srgbClr val="7FA0A6"/>
                </a:solidFill>
                <a:latin typeface="Calibri"/>
                <a:ea typeface="Calibri"/>
                <a:cs typeface="Calibri"/>
                <a:sym typeface="Calibri"/>
              </a:rPr>
              <a:t>Informe de avance · 27/07/2026</a:t>
            </a:r>
            <a:endParaRPr lang="es-AR" sz="950" noProof="0" dirty="0">
              <a:solidFill>
                <a:schemeClr val="dk1"/>
              </a:solidFill>
              <a:latin typeface="Calibri"/>
              <a:ea typeface="Calibri"/>
              <a:cs typeface="Calibri"/>
              <a:sym typeface="Calibri"/>
            </a:endParaRPr>
          </a:p>
        </p:txBody>
      </p:sp>
      <p:sp>
        <p:nvSpPr>
          <p:cNvPr id="200" name="Google Shape;200;p8"/>
          <p:cNvSpPr/>
          <p:nvPr/>
        </p:nvSpPr>
        <p:spPr>
          <a:xfrm>
            <a:off x="11475720" y="6309360"/>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DE8A2C"/>
              </a:buClr>
              <a:buSzPts val="950"/>
              <a:buFont typeface="Calibri"/>
              <a:buNone/>
            </a:pPr>
            <a:r>
              <a:rPr lang="es-AR" sz="950" b="1" noProof="0" dirty="0">
                <a:solidFill>
                  <a:srgbClr val="DE8A2C"/>
                </a:solidFill>
                <a:latin typeface="Calibri"/>
                <a:ea typeface="Calibri"/>
                <a:cs typeface="Calibri"/>
                <a:sym typeface="Calibri"/>
              </a:rPr>
              <a:t>8</a:t>
            </a:r>
            <a:endParaRPr lang="es-AR" sz="950" noProof="0" dirty="0">
              <a:solidFill>
                <a:schemeClr val="dk1"/>
              </a:solidFill>
              <a:latin typeface="Calibri"/>
              <a:ea typeface="Calibri"/>
              <a:cs typeface="Calibri"/>
              <a:sym typeface="Calibri"/>
            </a:endParaRPr>
          </a:p>
        </p:txBody>
      </p:sp>
      <p:pic>
        <p:nvPicPr>
          <p:cNvPr id="5" name="Google Shape;24;p1" descr="iipmv_white.png">
            <a:extLst>
              <a:ext uri="{FF2B5EF4-FFF2-40B4-BE49-F238E27FC236}">
                <a16:creationId xmlns:a16="http://schemas.microsoft.com/office/drawing/2014/main" id="{C54E562F-175B-B996-E7F6-9A5E31E38263}"/>
              </a:ext>
            </a:extLst>
          </p:cNvPr>
          <p:cNvPicPr preferRelativeResize="0"/>
          <p:nvPr/>
        </p:nvPicPr>
        <p:blipFill rotWithShape="1">
          <a:blip r:embed="rId3">
            <a:alphaModFix/>
          </a:blip>
          <a:srcRect/>
          <a:stretch/>
        </p:blipFill>
        <p:spPr>
          <a:xfrm>
            <a:off x="9928548" y="452628"/>
            <a:ext cx="731520" cy="365760"/>
          </a:xfrm>
          <a:prstGeom prst="rect">
            <a:avLst/>
          </a:prstGeom>
          <a:noFill/>
          <a:ln>
            <a:noFill/>
          </a:ln>
        </p:spPr>
      </p:pic>
      <p:grpSp>
        <p:nvGrpSpPr>
          <p:cNvPr id="6" name="Grupo 5">
            <a:extLst>
              <a:ext uri="{FF2B5EF4-FFF2-40B4-BE49-F238E27FC236}">
                <a16:creationId xmlns:a16="http://schemas.microsoft.com/office/drawing/2014/main" id="{9B334912-556D-E243-99E4-B3693562FB7F}"/>
              </a:ext>
            </a:extLst>
          </p:cNvPr>
          <p:cNvGrpSpPr/>
          <p:nvPr/>
        </p:nvGrpSpPr>
        <p:grpSpPr>
          <a:xfrm>
            <a:off x="10787514" y="352044"/>
            <a:ext cx="1152144" cy="603504"/>
            <a:chOff x="10787514" y="352044"/>
            <a:chExt cx="1152144" cy="603504"/>
          </a:xfrm>
        </p:grpSpPr>
        <p:sp>
          <p:nvSpPr>
            <p:cNvPr id="7" name="Google Shape;22;p1">
              <a:extLst>
                <a:ext uri="{FF2B5EF4-FFF2-40B4-BE49-F238E27FC236}">
                  <a16:creationId xmlns:a16="http://schemas.microsoft.com/office/drawing/2014/main" id="{F1E2EC18-8FCF-D1CF-6514-45F4FB8ECC00}"/>
                </a:ext>
              </a:extLst>
            </p:cNvPr>
            <p:cNvSpPr/>
            <p:nvPr/>
          </p:nvSpPr>
          <p:spPr>
            <a:xfrm>
              <a:off x="10787514" y="352044"/>
              <a:ext cx="1152144" cy="603504"/>
            </a:xfrm>
            <a:prstGeom prst="roundRect">
              <a:avLst>
                <a:gd name="adj" fmla="val 14000"/>
              </a:avLst>
            </a:prstGeom>
            <a:solidFill>
              <a:srgbClr val="FFFFF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s-AR" sz="1800" b="0" i="0" u="none" strike="noStrike" cap="none" noProof="0" dirty="0">
                <a:solidFill>
                  <a:schemeClr val="lt1"/>
                </a:solidFill>
                <a:latin typeface="Calibri"/>
                <a:ea typeface="Calibri"/>
                <a:cs typeface="Calibri"/>
                <a:sym typeface="Calibri"/>
              </a:endParaRPr>
            </a:p>
          </p:txBody>
        </p:sp>
        <p:pic>
          <p:nvPicPr>
            <p:cNvPr id="8" name="Imagen 7">
              <a:extLst>
                <a:ext uri="{FF2B5EF4-FFF2-40B4-BE49-F238E27FC236}">
                  <a16:creationId xmlns:a16="http://schemas.microsoft.com/office/drawing/2014/main" id="{B8DD4E95-C89D-9C24-4F44-AE923791B237}"/>
                </a:ext>
              </a:extLst>
            </p:cNvPr>
            <p:cNvPicPr>
              <a:picLocks noChangeAspect="1"/>
            </p:cNvPicPr>
            <p:nvPr/>
          </p:nvPicPr>
          <p:blipFill>
            <a:blip r:embed="rId4"/>
            <a:srcRect t="40666" b="11756"/>
            <a:stretch>
              <a:fillRect/>
            </a:stretch>
          </p:blipFill>
          <p:spPr>
            <a:xfrm>
              <a:off x="10860274" y="409165"/>
              <a:ext cx="1006623" cy="489261"/>
            </a:xfrm>
            <a:prstGeom prst="rect">
              <a:avLst/>
            </a:prstGeom>
          </p:spPr>
        </p:pic>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8"/>
        <p:cNvGrpSpPr/>
        <p:nvPr/>
      </p:nvGrpSpPr>
      <p:grpSpPr>
        <a:xfrm>
          <a:off x="0" y="0"/>
          <a:ext cx="0" cy="0"/>
          <a:chOff x="0" y="0"/>
          <a:chExt cx="0" cy="0"/>
        </a:xfrm>
      </p:grpSpPr>
      <p:sp>
        <p:nvSpPr>
          <p:cNvPr id="209" name="Google Shape;209;p9"/>
          <p:cNvSpPr/>
          <p:nvPr/>
        </p:nvSpPr>
        <p:spPr>
          <a:xfrm>
            <a:off x="502920" y="457200"/>
            <a:ext cx="146304" cy="146304"/>
          </a:xfrm>
          <a:prstGeom prst="ellipse">
            <a:avLst/>
          </a:prstGeom>
          <a:solidFill>
            <a:srgbClr val="DE8A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10" name="Google Shape;210;p9"/>
          <p:cNvSpPr/>
          <p:nvPr/>
        </p:nvSpPr>
        <p:spPr>
          <a:xfrm>
            <a:off x="731520" y="384048"/>
            <a:ext cx="10789920" cy="292608"/>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2E8B9E"/>
              </a:buClr>
              <a:buSzPts val="1100"/>
              <a:buFont typeface="Calibri"/>
              <a:buNone/>
            </a:pPr>
            <a:r>
              <a:rPr lang="es-AR" sz="1100" b="1" noProof="0" dirty="0">
                <a:solidFill>
                  <a:srgbClr val="2E8B9E"/>
                </a:solidFill>
                <a:latin typeface="Calibri"/>
                <a:ea typeface="Calibri"/>
                <a:cs typeface="Calibri"/>
                <a:sym typeface="Calibri"/>
              </a:rPr>
              <a:t>ACCESO A LA IAGEN</a:t>
            </a:r>
            <a:endParaRPr lang="es-AR" sz="1100" noProof="0" dirty="0">
              <a:solidFill>
                <a:schemeClr val="dk1"/>
              </a:solidFill>
              <a:latin typeface="Calibri"/>
              <a:ea typeface="Calibri"/>
              <a:cs typeface="Calibri"/>
              <a:sym typeface="Calibri"/>
            </a:endParaRPr>
          </a:p>
        </p:txBody>
      </p:sp>
      <p:sp>
        <p:nvSpPr>
          <p:cNvPr id="211" name="Google Shape;211;p9"/>
          <p:cNvSpPr/>
          <p:nvPr/>
        </p:nvSpPr>
        <p:spPr>
          <a:xfrm>
            <a:off x="484632" y="713232"/>
            <a:ext cx="11155680" cy="822960"/>
          </a:xfrm>
          <a:prstGeom prst="rect">
            <a:avLst/>
          </a:prstGeom>
          <a:noFill/>
          <a:ln>
            <a:noFill/>
          </a:ln>
        </p:spPr>
        <p:txBody>
          <a:bodyPr spcFirstLastPara="1" wrap="square" lIns="0" tIns="0" rIns="0" bIns="0" anchor="t" anchorCtr="0">
            <a:noAutofit/>
          </a:bodyPr>
          <a:lstStyle/>
          <a:p>
            <a:pPr marL="0" marR="0" lvl="0" indent="0" algn="l" rtl="0">
              <a:spcBef>
                <a:spcPts val="0"/>
              </a:spcBef>
              <a:spcAft>
                <a:spcPts val="0"/>
              </a:spcAft>
              <a:buClr>
                <a:srgbClr val="0E3A44"/>
              </a:buClr>
              <a:buSzPts val="2900"/>
              <a:buFont typeface="Cambria"/>
              <a:buNone/>
            </a:pPr>
            <a:r>
              <a:rPr lang="es-AR" sz="2900" b="1" noProof="0" dirty="0">
                <a:solidFill>
                  <a:srgbClr val="0E3A44"/>
                </a:solidFill>
                <a:latin typeface="Cambria"/>
                <a:ea typeface="Cambria"/>
                <a:cs typeface="Cambria"/>
                <a:sym typeface="Cambria"/>
              </a:rPr>
              <a:t>¿Hace cuánto que la usan? Acceso por nivel</a:t>
            </a:r>
            <a:endParaRPr lang="es-AR" sz="2900" noProof="0" dirty="0">
              <a:solidFill>
                <a:schemeClr val="dk1"/>
              </a:solidFill>
              <a:latin typeface="Calibri"/>
              <a:ea typeface="Calibri"/>
              <a:cs typeface="Calibri"/>
              <a:sym typeface="Calibri"/>
            </a:endParaRPr>
          </a:p>
        </p:txBody>
      </p:sp>
      <p:sp>
        <p:nvSpPr>
          <p:cNvPr id="212" name="Google Shape;212;p9"/>
          <p:cNvSpPr/>
          <p:nvPr/>
        </p:nvSpPr>
        <p:spPr>
          <a:xfrm>
            <a:off x="502920" y="1572768"/>
            <a:ext cx="3429000" cy="914400"/>
          </a:xfrm>
          <a:prstGeom prst="roundRect">
            <a:avLst>
              <a:gd name="adj" fmla="val 8000"/>
            </a:avLst>
          </a:prstGeom>
          <a:solidFill>
            <a:srgbClr val="0E3A4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13" name="Google Shape;213;p9"/>
          <p:cNvSpPr/>
          <p:nvPr/>
        </p:nvSpPr>
        <p:spPr>
          <a:xfrm>
            <a:off x="658368" y="1627632"/>
            <a:ext cx="1600200" cy="804672"/>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DE8A2C"/>
              </a:buClr>
              <a:buSzPts val="3800"/>
              <a:buFont typeface="Cambria"/>
              <a:buNone/>
            </a:pPr>
            <a:r>
              <a:rPr lang="es-AR" sz="3800" b="1" noProof="0" dirty="0">
                <a:solidFill>
                  <a:srgbClr val="DE8A2C"/>
                </a:solidFill>
                <a:latin typeface="Cambria"/>
                <a:ea typeface="Cambria"/>
                <a:cs typeface="Cambria"/>
                <a:sym typeface="Cambria"/>
              </a:rPr>
              <a:t>74,6%</a:t>
            </a:r>
            <a:endParaRPr lang="es-AR" sz="3800" noProof="0" dirty="0">
              <a:solidFill>
                <a:schemeClr val="dk1"/>
              </a:solidFill>
              <a:latin typeface="Calibri"/>
              <a:ea typeface="Calibri"/>
              <a:cs typeface="Calibri"/>
              <a:sym typeface="Calibri"/>
            </a:endParaRPr>
          </a:p>
        </p:txBody>
      </p:sp>
      <p:sp>
        <p:nvSpPr>
          <p:cNvPr id="214" name="Google Shape;214;p9"/>
          <p:cNvSpPr/>
          <p:nvPr/>
        </p:nvSpPr>
        <p:spPr>
          <a:xfrm>
            <a:off x="2286000" y="1627632"/>
            <a:ext cx="1554480" cy="804672"/>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E3ECEE"/>
              </a:buClr>
              <a:buSzPts val="1200"/>
              <a:buFont typeface="Calibri"/>
              <a:buNone/>
            </a:pPr>
            <a:r>
              <a:rPr lang="es-AR" sz="1200" noProof="0" dirty="0">
                <a:solidFill>
                  <a:srgbClr val="E3ECEE"/>
                </a:solidFill>
                <a:latin typeface="Calibri"/>
                <a:ea typeface="Calibri"/>
                <a:cs typeface="Calibri"/>
                <a:sym typeface="Calibri"/>
              </a:rPr>
              <a:t>de la docencia comenzó a usar la IAGen en el último año¹</a:t>
            </a:r>
            <a:endParaRPr lang="es-AR" sz="1200" noProof="0" dirty="0">
              <a:solidFill>
                <a:schemeClr val="dk1"/>
              </a:solidFill>
              <a:latin typeface="Calibri"/>
              <a:ea typeface="Calibri"/>
              <a:cs typeface="Calibri"/>
              <a:sym typeface="Calibri"/>
            </a:endParaRPr>
          </a:p>
        </p:txBody>
      </p:sp>
      <p:sp>
        <p:nvSpPr>
          <p:cNvPr id="215" name="Google Shape;215;p9"/>
          <p:cNvSpPr/>
          <p:nvPr/>
        </p:nvSpPr>
        <p:spPr>
          <a:xfrm>
            <a:off x="4160520" y="1572768"/>
            <a:ext cx="7543800" cy="914400"/>
          </a:xfrm>
          <a:prstGeom prst="rect">
            <a:avLst/>
          </a:prstGeom>
          <a:noFill/>
          <a:ln>
            <a:noFill/>
          </a:ln>
        </p:spPr>
        <p:txBody>
          <a:bodyPr spcFirstLastPara="1" wrap="square" lIns="0" tIns="0" rIns="0" bIns="0" anchor="ctr" anchorCtr="0">
            <a:noAutofit/>
          </a:bodyPr>
          <a:lstStyle/>
          <a:p>
            <a:pPr marL="177800" marR="0" lvl="0" indent="-177800" algn="l" rtl="0">
              <a:lnSpc>
                <a:spcPct val="102000"/>
              </a:lnSpc>
              <a:spcBef>
                <a:spcPts val="0"/>
              </a:spcBef>
              <a:spcAft>
                <a:spcPts val="0"/>
              </a:spcAft>
              <a:buClr>
                <a:srgbClr val="DE8A2C"/>
              </a:buClr>
              <a:buSzPts val="1600"/>
              <a:buFont typeface="Calibri"/>
              <a:buChar char="•"/>
            </a:pPr>
            <a:r>
              <a:rPr lang="es-AR" sz="1600" b="1" noProof="0" dirty="0">
                <a:solidFill>
                  <a:srgbClr val="DE8A2C"/>
                </a:solidFill>
                <a:latin typeface="Calibri"/>
                <a:ea typeface="Calibri"/>
                <a:cs typeface="Calibri"/>
                <a:sym typeface="Calibri"/>
              </a:rPr>
              <a:t>En el nivel Inicial </a:t>
            </a:r>
            <a:r>
              <a:rPr lang="es-AR" sz="1600" noProof="0" dirty="0">
                <a:solidFill>
                  <a:srgbClr val="22333B"/>
                </a:solidFill>
                <a:latin typeface="Calibri"/>
                <a:ea typeface="Calibri"/>
                <a:cs typeface="Calibri"/>
                <a:sym typeface="Calibri"/>
              </a:rPr>
              <a:t>el uso es más reciente: 84,6% comenzó a usarla en el último año. </a:t>
            </a:r>
            <a:endParaRPr lang="es-AR" noProof="0" dirty="0"/>
          </a:p>
          <a:p>
            <a:pPr marL="177800" marR="0" lvl="0" indent="-177800" algn="l" rtl="0">
              <a:lnSpc>
                <a:spcPct val="102000"/>
              </a:lnSpc>
              <a:spcBef>
                <a:spcPts val="600"/>
              </a:spcBef>
              <a:spcAft>
                <a:spcPts val="0"/>
              </a:spcAft>
              <a:buClr>
                <a:srgbClr val="2E8B9E"/>
              </a:buClr>
              <a:buSzPts val="1600"/>
              <a:buFont typeface="Calibri"/>
              <a:buChar char="•"/>
            </a:pPr>
            <a:r>
              <a:rPr lang="es-AR" sz="1600" b="1" noProof="0" dirty="0">
                <a:solidFill>
                  <a:srgbClr val="2E8B9E"/>
                </a:solidFill>
                <a:latin typeface="Calibri"/>
                <a:ea typeface="Calibri"/>
                <a:cs typeface="Calibri"/>
                <a:sym typeface="Calibri"/>
              </a:rPr>
              <a:t>En Universidades </a:t>
            </a:r>
            <a:r>
              <a:rPr lang="es-AR" sz="1600" noProof="0" dirty="0">
                <a:solidFill>
                  <a:srgbClr val="22333B"/>
                </a:solidFill>
                <a:latin typeface="Calibri"/>
                <a:ea typeface="Calibri"/>
                <a:cs typeface="Calibri"/>
                <a:sym typeface="Calibri"/>
              </a:rPr>
              <a:t>el uso está más consolidada: 37,2% la usa hace dos o más años.</a:t>
            </a:r>
            <a:endParaRPr lang="es-AR" sz="1600" noProof="0" dirty="0">
              <a:solidFill>
                <a:schemeClr val="dk1"/>
              </a:solidFill>
              <a:latin typeface="Calibri"/>
              <a:ea typeface="Calibri"/>
              <a:cs typeface="Calibri"/>
              <a:sym typeface="Calibri"/>
            </a:endParaRPr>
          </a:p>
        </p:txBody>
      </p:sp>
      <p:graphicFrame>
        <p:nvGraphicFramePr>
          <p:cNvPr id="216" name="Google Shape;216;p9"/>
          <p:cNvGraphicFramePr/>
          <p:nvPr>
            <p:extLst>
              <p:ext uri="{D42A27DB-BD31-4B8C-83A1-F6EECF244321}">
                <p14:modId xmlns:p14="http://schemas.microsoft.com/office/powerpoint/2010/main" val="801759322"/>
              </p:ext>
            </p:extLst>
          </p:nvPr>
        </p:nvGraphicFramePr>
        <p:xfrm>
          <a:off x="502920" y="2670048"/>
          <a:ext cx="11201425" cy="2560325"/>
        </p:xfrm>
        <a:graphic>
          <a:graphicData uri="http://schemas.openxmlformats.org/drawingml/2006/table">
            <a:tbl>
              <a:tblPr>
                <a:noFill/>
                <a:tableStyleId>{14C53713-2DB3-4E32-A525-24988B9F9FCD}</a:tableStyleId>
              </a:tblPr>
              <a:tblGrid>
                <a:gridCol w="2514600">
                  <a:extLst>
                    <a:ext uri="{9D8B030D-6E8A-4147-A177-3AD203B41FA5}">
                      <a16:colId xmlns:a16="http://schemas.microsoft.com/office/drawing/2014/main" val="20000"/>
                    </a:ext>
                  </a:extLst>
                </a:gridCol>
                <a:gridCol w="1691650">
                  <a:extLst>
                    <a:ext uri="{9D8B030D-6E8A-4147-A177-3AD203B41FA5}">
                      <a16:colId xmlns:a16="http://schemas.microsoft.com/office/drawing/2014/main" val="20001"/>
                    </a:ext>
                  </a:extLst>
                </a:gridCol>
                <a:gridCol w="1691650">
                  <a:extLst>
                    <a:ext uri="{9D8B030D-6E8A-4147-A177-3AD203B41FA5}">
                      <a16:colId xmlns:a16="http://schemas.microsoft.com/office/drawing/2014/main" val="20002"/>
                    </a:ext>
                  </a:extLst>
                </a:gridCol>
                <a:gridCol w="1508750">
                  <a:extLst>
                    <a:ext uri="{9D8B030D-6E8A-4147-A177-3AD203B41FA5}">
                      <a16:colId xmlns:a16="http://schemas.microsoft.com/office/drawing/2014/main" val="20003"/>
                    </a:ext>
                  </a:extLst>
                </a:gridCol>
                <a:gridCol w="1874525">
                  <a:extLst>
                    <a:ext uri="{9D8B030D-6E8A-4147-A177-3AD203B41FA5}">
                      <a16:colId xmlns:a16="http://schemas.microsoft.com/office/drawing/2014/main" val="20004"/>
                    </a:ext>
                  </a:extLst>
                </a:gridCol>
                <a:gridCol w="1920250">
                  <a:extLst>
                    <a:ext uri="{9D8B030D-6E8A-4147-A177-3AD203B41FA5}">
                      <a16:colId xmlns:a16="http://schemas.microsoft.com/office/drawing/2014/main" val="20005"/>
                    </a:ext>
                  </a:extLst>
                </a:gridCol>
              </a:tblGrid>
              <a:tr h="457200">
                <a:tc>
                  <a:txBody>
                    <a:bodyPr/>
                    <a:lstStyle/>
                    <a:p>
                      <a:pPr marL="0" marR="0" lvl="0" indent="0" algn="l" rtl="0">
                        <a:spcBef>
                          <a:spcPts val="0"/>
                        </a:spcBef>
                        <a:spcAft>
                          <a:spcPts val="0"/>
                        </a:spcAft>
                        <a:buClr>
                          <a:srgbClr val="FFFFFF"/>
                        </a:buClr>
                        <a:buSzPts val="1400"/>
                        <a:buFont typeface="Calibri"/>
                        <a:buNone/>
                      </a:pPr>
                      <a:r>
                        <a:rPr lang="es-AR" sz="1400" b="1" u="none" strike="noStrike" cap="none" noProof="0" dirty="0">
                          <a:solidFill>
                            <a:srgbClr val="FFFFFF"/>
                          </a:solidFill>
                          <a:latin typeface="Calibri"/>
                          <a:ea typeface="Calibri"/>
                          <a:cs typeface="Calibri"/>
                          <a:sym typeface="Calibri"/>
                        </a:rPr>
                        <a:t>Nivel</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0E3A44"/>
                    </a:solidFill>
                  </a:tcPr>
                </a:tc>
                <a:tc>
                  <a:txBody>
                    <a:bodyPr/>
                    <a:lstStyle/>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En el</a:t>
                      </a:r>
                      <a:endParaRPr lang="es-AR" sz="1100" u="none" strike="noStrike" cap="none" noProof="0" dirty="0">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último mes</a:t>
                      </a:r>
                      <a:endParaRPr lang="es-AR" sz="11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0E3A44"/>
                    </a:solidFill>
                  </a:tcPr>
                </a:tc>
                <a:tc>
                  <a:txBody>
                    <a:bodyPr/>
                    <a:lstStyle/>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Los últimos</a:t>
                      </a:r>
                      <a:endParaRPr lang="es-AR" sz="1100" u="none" strike="noStrike" cap="none" noProof="0" dirty="0">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seis meses</a:t>
                      </a:r>
                      <a:endParaRPr lang="es-AR" sz="11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0E3A44"/>
                    </a:solidFill>
                  </a:tcPr>
                </a:tc>
                <a:tc>
                  <a:txBody>
                    <a:bodyPr/>
                    <a:lstStyle/>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El último</a:t>
                      </a:r>
                      <a:endParaRPr lang="es-AR" sz="1100" u="none" strike="noStrike" cap="none" noProof="0" dirty="0">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año</a:t>
                      </a:r>
                      <a:endParaRPr lang="es-AR" sz="11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0E3A44"/>
                    </a:solidFill>
                  </a:tcPr>
                </a:tc>
                <a:tc>
                  <a:txBody>
                    <a:bodyPr/>
                    <a:lstStyle/>
                    <a:p>
                      <a:pPr marL="0" marR="0" lvl="0" indent="0" algn="ctr" rtl="0">
                        <a:spcBef>
                          <a:spcPts val="0"/>
                        </a:spcBef>
                        <a:spcAft>
                          <a:spcPts val="0"/>
                        </a:spcAft>
                        <a:buClr>
                          <a:srgbClr val="0A2A31"/>
                        </a:buClr>
                        <a:buSzPts val="1100"/>
                        <a:buFont typeface="Calibri"/>
                        <a:buNone/>
                      </a:pPr>
                      <a:r>
                        <a:rPr lang="es-AR" sz="1100" b="1" u="none" strike="noStrike" cap="none" noProof="0" dirty="0">
                          <a:solidFill>
                            <a:srgbClr val="0A2A31"/>
                          </a:solidFill>
                          <a:latin typeface="Calibri"/>
                          <a:ea typeface="Calibri"/>
                          <a:cs typeface="Calibri"/>
                          <a:sym typeface="Calibri"/>
                        </a:rPr>
                        <a:t>En el último</a:t>
                      </a:r>
                      <a:endParaRPr lang="es-AR" sz="1100" u="none" strike="noStrike" cap="none" noProof="0" dirty="0">
                        <a:latin typeface="Calibri"/>
                        <a:ea typeface="Calibri"/>
                        <a:cs typeface="Calibri"/>
                        <a:sym typeface="Calibri"/>
                      </a:endParaRPr>
                    </a:p>
                    <a:p>
                      <a:pPr marL="0" marR="0" lvl="0" indent="0" algn="ctr" rtl="0">
                        <a:spcBef>
                          <a:spcPts val="0"/>
                        </a:spcBef>
                        <a:spcAft>
                          <a:spcPts val="0"/>
                        </a:spcAft>
                        <a:buClr>
                          <a:srgbClr val="0A2A31"/>
                        </a:buClr>
                        <a:buSzPts val="1100"/>
                        <a:buFont typeface="Calibri"/>
                        <a:buNone/>
                      </a:pPr>
                      <a:r>
                        <a:rPr lang="es-AR" sz="1100" b="1" u="none" strike="noStrike" cap="none" noProof="0" dirty="0">
                          <a:solidFill>
                            <a:srgbClr val="0A2A31"/>
                          </a:solidFill>
                          <a:latin typeface="Calibri"/>
                          <a:ea typeface="Calibri"/>
                          <a:cs typeface="Calibri"/>
                          <a:sym typeface="Calibri"/>
                        </a:rPr>
                        <a:t>año (suma)¹</a:t>
                      </a:r>
                      <a:endParaRPr lang="es-AR" sz="11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E8A2C"/>
                    </a:solidFill>
                  </a:tcPr>
                </a:tc>
                <a:tc>
                  <a:txBody>
                    <a:bodyPr/>
                    <a:lstStyle/>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Hace dos o</a:t>
                      </a:r>
                      <a:endParaRPr lang="es-AR" sz="1100" u="none" strike="noStrike" cap="none" noProof="0" dirty="0">
                        <a:latin typeface="Calibri"/>
                        <a:ea typeface="Calibri"/>
                        <a:cs typeface="Calibri"/>
                        <a:sym typeface="Calibri"/>
                      </a:endParaRPr>
                    </a:p>
                    <a:p>
                      <a:pPr marL="0" marR="0" lvl="0" indent="0" algn="ctr" rtl="0">
                        <a:spcBef>
                          <a:spcPts val="0"/>
                        </a:spcBef>
                        <a:spcAft>
                          <a:spcPts val="0"/>
                        </a:spcAft>
                        <a:buClr>
                          <a:srgbClr val="FFFFFF"/>
                        </a:buClr>
                        <a:buSzPts val="1100"/>
                        <a:buFont typeface="Calibri"/>
                        <a:buNone/>
                      </a:pPr>
                      <a:r>
                        <a:rPr lang="es-AR" sz="1100" b="1" u="none" strike="noStrike" cap="none" noProof="0" dirty="0">
                          <a:solidFill>
                            <a:srgbClr val="FFFFFF"/>
                          </a:solidFill>
                          <a:latin typeface="Calibri"/>
                          <a:ea typeface="Calibri"/>
                          <a:cs typeface="Calibri"/>
                          <a:sym typeface="Calibri"/>
                        </a:rPr>
                        <a:t>más años</a:t>
                      </a:r>
                      <a:endParaRPr lang="es-AR" sz="11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0E3A44"/>
                    </a:solidFill>
                  </a:tcPr>
                </a:tc>
                <a:extLst>
                  <a:ext uri="{0D108BD9-81ED-4DB2-BD59-A6C34878D82A}">
                    <a16:rowId xmlns:a16="http://schemas.microsoft.com/office/drawing/2014/main" val="10000"/>
                  </a:ext>
                </a:extLst>
              </a:tr>
              <a:tr h="347475">
                <a:tc>
                  <a:txBody>
                    <a:bodyPr/>
                    <a:lstStyle/>
                    <a:p>
                      <a:pPr marL="0" marR="0" lvl="0" indent="0" algn="l" rtl="0">
                        <a:spcBef>
                          <a:spcPts val="0"/>
                        </a:spcBef>
                        <a:spcAft>
                          <a:spcPts val="0"/>
                        </a:spcAft>
                        <a:buClr>
                          <a:srgbClr val="22333B"/>
                        </a:buClr>
                        <a:buSzPts val="1400"/>
                        <a:buFont typeface="Calibri"/>
                        <a:buNone/>
                      </a:pPr>
                      <a:r>
                        <a:rPr lang="es-AR" sz="1400" b="1" u="none" strike="noStrike" cap="none" noProof="0" dirty="0">
                          <a:solidFill>
                            <a:srgbClr val="22333B"/>
                          </a:solidFill>
                          <a:latin typeface="Calibri"/>
                          <a:ea typeface="Calibri"/>
                          <a:cs typeface="Calibri"/>
                          <a:sym typeface="Calibri"/>
                        </a:rPr>
                        <a:t>Inicial</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26,67%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32,92%</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25,00%</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9A5B12"/>
                        </a:buClr>
                        <a:buSzPts val="1400"/>
                        <a:buFont typeface="Calibri"/>
                        <a:buNone/>
                      </a:pPr>
                      <a:r>
                        <a:rPr lang="es-AR" sz="1400" b="1" u="none" strike="noStrike" cap="none" noProof="0" dirty="0">
                          <a:solidFill>
                            <a:srgbClr val="9A5B12"/>
                          </a:solidFill>
                          <a:latin typeface="Calibri"/>
                          <a:ea typeface="Calibri"/>
                          <a:cs typeface="Calibri"/>
                          <a:sym typeface="Calibri"/>
                        </a:rPr>
                        <a:t>84,59%</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7E3C6"/>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15,41%</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extLst>
                  <a:ext uri="{0D108BD9-81ED-4DB2-BD59-A6C34878D82A}">
                    <a16:rowId xmlns:a16="http://schemas.microsoft.com/office/drawing/2014/main" val="10001"/>
                  </a:ext>
                </a:extLst>
              </a:tr>
              <a:tr h="347475">
                <a:tc>
                  <a:txBody>
                    <a:bodyPr/>
                    <a:lstStyle/>
                    <a:p>
                      <a:pPr marL="0" marR="0" lvl="0" indent="0" algn="l" rtl="0">
                        <a:spcBef>
                          <a:spcPts val="0"/>
                        </a:spcBef>
                        <a:spcAft>
                          <a:spcPts val="0"/>
                        </a:spcAft>
                        <a:buClr>
                          <a:srgbClr val="22333B"/>
                        </a:buClr>
                        <a:buSzPts val="1400"/>
                        <a:buFont typeface="Calibri"/>
                        <a:buNone/>
                      </a:pPr>
                      <a:r>
                        <a:rPr lang="es-AR" sz="1400" b="1" u="none" strike="noStrike" cap="none" noProof="0" dirty="0">
                          <a:solidFill>
                            <a:srgbClr val="22333B"/>
                          </a:solidFill>
                          <a:latin typeface="Calibri"/>
                          <a:ea typeface="Calibri"/>
                          <a:cs typeface="Calibri"/>
                          <a:sym typeface="Calibri"/>
                        </a:rPr>
                        <a:t>Primaria</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16,53%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23,87%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35,73%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9A5B12"/>
                        </a:buClr>
                        <a:buSzPts val="1400"/>
                        <a:buFont typeface="Calibri"/>
                        <a:buNone/>
                      </a:pPr>
                      <a:r>
                        <a:rPr lang="es-AR" sz="1400" b="1" u="none" strike="noStrike" cap="none" noProof="0" dirty="0">
                          <a:solidFill>
                            <a:srgbClr val="9A5B12"/>
                          </a:solidFill>
                          <a:latin typeface="Calibri"/>
                          <a:ea typeface="Calibri"/>
                          <a:cs typeface="Calibri"/>
                          <a:sym typeface="Calibri"/>
                        </a:rPr>
                        <a:t>76,13%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7E3C6"/>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23,87%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extLst>
                  <a:ext uri="{0D108BD9-81ED-4DB2-BD59-A6C34878D82A}">
                    <a16:rowId xmlns:a16="http://schemas.microsoft.com/office/drawing/2014/main" val="10002"/>
                  </a:ext>
                </a:extLst>
              </a:tr>
              <a:tr h="347475">
                <a:tc>
                  <a:txBody>
                    <a:bodyPr/>
                    <a:lstStyle/>
                    <a:p>
                      <a:pPr marL="0" marR="0" lvl="0" indent="0" algn="l" rtl="0">
                        <a:spcBef>
                          <a:spcPts val="0"/>
                        </a:spcBef>
                        <a:spcAft>
                          <a:spcPts val="0"/>
                        </a:spcAft>
                        <a:buClr>
                          <a:srgbClr val="22333B"/>
                        </a:buClr>
                        <a:buSzPts val="1400"/>
                        <a:buFont typeface="Calibri"/>
                        <a:buNone/>
                      </a:pPr>
                      <a:r>
                        <a:rPr lang="es-AR" sz="1400" b="1" u="none" strike="noStrike" cap="none" noProof="0" dirty="0">
                          <a:solidFill>
                            <a:srgbClr val="22333B"/>
                          </a:solidFill>
                          <a:latin typeface="Calibri"/>
                          <a:ea typeface="Calibri"/>
                          <a:cs typeface="Calibri"/>
                          <a:sym typeface="Calibri"/>
                        </a:rPr>
                        <a:t>Secundaria</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10,16%</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23,66%</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37,59%</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9A5B12"/>
                        </a:buClr>
                        <a:buSzPts val="1400"/>
                        <a:buFont typeface="Calibri"/>
                        <a:buNone/>
                      </a:pPr>
                      <a:r>
                        <a:rPr lang="es-AR" sz="1400" b="1" u="none" strike="noStrike" cap="none" noProof="0" dirty="0">
                          <a:solidFill>
                            <a:srgbClr val="9A5B12"/>
                          </a:solidFill>
                          <a:latin typeface="Calibri"/>
                          <a:ea typeface="Calibri"/>
                          <a:cs typeface="Calibri"/>
                          <a:sym typeface="Calibri"/>
                        </a:rPr>
                        <a:t>71,41%</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7E3C6"/>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28,59%</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extLst>
                  <a:ext uri="{0D108BD9-81ED-4DB2-BD59-A6C34878D82A}">
                    <a16:rowId xmlns:a16="http://schemas.microsoft.com/office/drawing/2014/main" val="10003"/>
                  </a:ext>
                </a:extLst>
              </a:tr>
              <a:tr h="347475">
                <a:tc>
                  <a:txBody>
                    <a:bodyPr/>
                    <a:lstStyle/>
                    <a:p>
                      <a:pPr marL="0" marR="0" lvl="0" indent="0" algn="l" rtl="0">
                        <a:spcBef>
                          <a:spcPts val="0"/>
                        </a:spcBef>
                        <a:spcAft>
                          <a:spcPts val="0"/>
                        </a:spcAft>
                        <a:buClr>
                          <a:srgbClr val="22333B"/>
                        </a:buClr>
                        <a:buSzPts val="1400"/>
                        <a:buFont typeface="Calibri"/>
                        <a:buNone/>
                      </a:pPr>
                      <a:r>
                        <a:rPr lang="es-AR" sz="1400" b="1" u="none" strike="noStrike" cap="none" noProof="0" dirty="0">
                          <a:solidFill>
                            <a:srgbClr val="22333B"/>
                          </a:solidFill>
                          <a:latin typeface="Calibri"/>
                          <a:ea typeface="Calibri"/>
                          <a:cs typeface="Calibri"/>
                          <a:sym typeface="Calibri"/>
                        </a:rPr>
                        <a:t>Superior - Institutos</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14,23%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24,72%</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34,83%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tc>
                  <a:txBody>
                    <a:bodyPr/>
                    <a:lstStyle/>
                    <a:p>
                      <a:pPr marL="0" marR="0" lvl="0" indent="0" algn="ctr" rtl="0">
                        <a:spcBef>
                          <a:spcPts val="0"/>
                        </a:spcBef>
                        <a:spcAft>
                          <a:spcPts val="0"/>
                        </a:spcAft>
                        <a:buClr>
                          <a:srgbClr val="9A5B12"/>
                        </a:buClr>
                        <a:buSzPts val="1400"/>
                        <a:buFont typeface="Calibri"/>
                        <a:buNone/>
                      </a:pPr>
                      <a:r>
                        <a:rPr lang="es-AR" sz="1400" b="1" u="none" strike="noStrike" cap="none" noProof="0" dirty="0">
                          <a:solidFill>
                            <a:srgbClr val="9A5B12"/>
                          </a:solidFill>
                          <a:latin typeface="Calibri"/>
                          <a:ea typeface="Calibri"/>
                          <a:cs typeface="Calibri"/>
                          <a:sym typeface="Calibri"/>
                        </a:rPr>
                        <a:t>73,78%</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7E3C6"/>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26,22%</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3F7F7"/>
                    </a:solidFill>
                  </a:tcPr>
                </a:tc>
                <a:extLst>
                  <a:ext uri="{0D108BD9-81ED-4DB2-BD59-A6C34878D82A}">
                    <a16:rowId xmlns:a16="http://schemas.microsoft.com/office/drawing/2014/main" val="10004"/>
                  </a:ext>
                </a:extLst>
              </a:tr>
              <a:tr h="347475">
                <a:tc>
                  <a:txBody>
                    <a:bodyPr/>
                    <a:lstStyle/>
                    <a:p>
                      <a:pPr marL="0" marR="0" lvl="0" indent="0" algn="l" rtl="0">
                        <a:spcBef>
                          <a:spcPts val="0"/>
                        </a:spcBef>
                        <a:spcAft>
                          <a:spcPts val="0"/>
                        </a:spcAft>
                        <a:buClr>
                          <a:srgbClr val="22333B"/>
                        </a:buClr>
                        <a:buSzPts val="1400"/>
                        <a:buFont typeface="Calibri"/>
                        <a:buNone/>
                      </a:pPr>
                      <a:r>
                        <a:rPr lang="es-AR" sz="1400" b="1" u="none" strike="noStrike" cap="none" noProof="0" dirty="0">
                          <a:solidFill>
                            <a:srgbClr val="22333B"/>
                          </a:solidFill>
                          <a:latin typeface="Calibri"/>
                          <a:ea typeface="Calibri"/>
                          <a:cs typeface="Calibri"/>
                          <a:sym typeface="Calibri"/>
                        </a:rPr>
                        <a:t>Superior - Universidades</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6,98%</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26,74%</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29,07%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tc>
                  <a:txBody>
                    <a:bodyPr/>
                    <a:lstStyle/>
                    <a:p>
                      <a:pPr marL="0" marR="0" lvl="0" indent="0" algn="ctr" rtl="0">
                        <a:spcBef>
                          <a:spcPts val="0"/>
                        </a:spcBef>
                        <a:spcAft>
                          <a:spcPts val="0"/>
                        </a:spcAft>
                        <a:buClr>
                          <a:srgbClr val="9A5B12"/>
                        </a:buClr>
                        <a:buSzPts val="1400"/>
                        <a:buFont typeface="Calibri"/>
                        <a:buNone/>
                      </a:pPr>
                      <a:r>
                        <a:rPr lang="es-AR" sz="1400" b="1" u="none" strike="noStrike" cap="none" noProof="0" dirty="0">
                          <a:solidFill>
                            <a:srgbClr val="9A5B12"/>
                          </a:solidFill>
                          <a:latin typeface="Calibri"/>
                          <a:ea typeface="Calibri"/>
                          <a:cs typeface="Calibri"/>
                          <a:sym typeface="Calibri"/>
                        </a:rPr>
                        <a:t>62,79%</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7E3C6"/>
                    </a:solidFill>
                  </a:tcPr>
                </a:tc>
                <a:tc>
                  <a:txBody>
                    <a:bodyPr/>
                    <a:lstStyle/>
                    <a:p>
                      <a:pPr marL="0" marR="0" lvl="0" indent="0" algn="ctr" rtl="0">
                        <a:spcBef>
                          <a:spcPts val="0"/>
                        </a:spcBef>
                        <a:spcAft>
                          <a:spcPts val="0"/>
                        </a:spcAft>
                        <a:buClr>
                          <a:srgbClr val="22333B"/>
                        </a:buClr>
                        <a:buSzPts val="1400"/>
                        <a:buFont typeface="Calibri"/>
                        <a:buNone/>
                      </a:pPr>
                      <a:r>
                        <a:rPr lang="es-AR" sz="1400" u="none" strike="noStrike" cap="none" noProof="0" dirty="0">
                          <a:solidFill>
                            <a:srgbClr val="22333B"/>
                          </a:solidFill>
                          <a:latin typeface="Calibri"/>
                          <a:ea typeface="Calibri"/>
                          <a:cs typeface="Calibri"/>
                          <a:sym typeface="Calibri"/>
                        </a:rPr>
                        <a:t>37,21%</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FFFFFF"/>
                    </a:solidFill>
                  </a:tcPr>
                </a:tc>
                <a:extLst>
                  <a:ext uri="{0D108BD9-81ED-4DB2-BD59-A6C34878D82A}">
                    <a16:rowId xmlns:a16="http://schemas.microsoft.com/office/drawing/2014/main" val="10005"/>
                  </a:ext>
                </a:extLst>
              </a:tr>
              <a:tr h="365750">
                <a:tc>
                  <a:txBody>
                    <a:bodyPr/>
                    <a:lstStyle/>
                    <a:p>
                      <a:pPr marL="0" marR="0" lvl="0" indent="0" algn="l"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Total</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tc>
                  <a:txBody>
                    <a:bodyPr/>
                    <a:lstStyle/>
                    <a:p>
                      <a:pPr marL="0" marR="0" lvl="0" indent="0" algn="ctr"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14,77%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tc>
                  <a:txBody>
                    <a:bodyPr/>
                    <a:lstStyle/>
                    <a:p>
                      <a:pPr marL="0" marR="0" lvl="0" indent="0" algn="ctr"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25,17%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tc>
                  <a:txBody>
                    <a:bodyPr/>
                    <a:lstStyle/>
                    <a:p>
                      <a:pPr marL="0" marR="0" lvl="0" indent="0" algn="ctr"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34,63%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tc>
                  <a:txBody>
                    <a:bodyPr/>
                    <a:lstStyle/>
                    <a:p>
                      <a:pPr marL="0" marR="0" lvl="0" indent="0" algn="ctr"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74,57%</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tc>
                  <a:txBody>
                    <a:bodyPr/>
                    <a:lstStyle/>
                    <a:p>
                      <a:pPr marL="0" marR="0" lvl="0" indent="0" algn="ctr" rtl="0">
                        <a:spcBef>
                          <a:spcPts val="0"/>
                        </a:spcBef>
                        <a:spcAft>
                          <a:spcPts val="0"/>
                        </a:spcAft>
                        <a:buClr>
                          <a:srgbClr val="0E3A44"/>
                        </a:buClr>
                        <a:buSzPts val="1400"/>
                        <a:buFont typeface="Calibri"/>
                        <a:buNone/>
                      </a:pPr>
                      <a:r>
                        <a:rPr lang="es-AR" sz="1400" b="1" u="none" strike="noStrike" cap="none" noProof="0" dirty="0">
                          <a:solidFill>
                            <a:srgbClr val="0E3A44"/>
                          </a:solidFill>
                          <a:latin typeface="Calibri"/>
                          <a:ea typeface="Calibri"/>
                          <a:cs typeface="Calibri"/>
                          <a:sym typeface="Calibri"/>
                        </a:rPr>
                        <a:t>25,43%</a:t>
                      </a:r>
                      <a:endParaRPr lang="es-AR" sz="1400" u="none" strike="noStrike" cap="none" noProof="0" dirty="0">
                        <a:latin typeface="Calibri"/>
                        <a:ea typeface="Calibri"/>
                        <a:cs typeface="Calibri"/>
                        <a:sym typeface="Calibri"/>
                      </a:endParaRPr>
                    </a:p>
                  </a:txBody>
                  <a:tcPr marL="91450" marR="91450" marT="45725" marB="45725" anchor="ctr">
                    <a:lnL w="9525" cap="flat" cmpd="sng">
                      <a:solidFill>
                        <a:srgbClr val="DCE4E4"/>
                      </a:solidFill>
                      <a:prstDash val="solid"/>
                      <a:round/>
                      <a:headEnd type="none" w="sm" len="sm"/>
                      <a:tailEnd type="none" w="sm" len="sm"/>
                    </a:lnL>
                    <a:lnR w="9525" cap="flat" cmpd="sng">
                      <a:solidFill>
                        <a:srgbClr val="DCE4E4"/>
                      </a:solidFill>
                      <a:prstDash val="solid"/>
                      <a:round/>
                      <a:headEnd type="none" w="sm" len="sm"/>
                      <a:tailEnd type="none" w="sm" len="sm"/>
                    </a:lnR>
                    <a:lnT w="9525" cap="flat" cmpd="sng">
                      <a:solidFill>
                        <a:srgbClr val="DCE4E4"/>
                      </a:solidFill>
                      <a:prstDash val="solid"/>
                      <a:round/>
                      <a:headEnd type="none" w="sm" len="sm"/>
                      <a:tailEnd type="none" w="sm" len="sm"/>
                    </a:lnT>
                    <a:lnB w="9525" cap="flat" cmpd="sng">
                      <a:solidFill>
                        <a:srgbClr val="DCE4E4"/>
                      </a:solidFill>
                      <a:prstDash val="solid"/>
                      <a:round/>
                      <a:headEnd type="none" w="sm" len="sm"/>
                      <a:tailEnd type="none" w="sm" len="sm"/>
                    </a:lnB>
                    <a:solidFill>
                      <a:srgbClr val="DCE9EA"/>
                    </a:solidFill>
                  </a:tcPr>
                </a:tc>
                <a:extLst>
                  <a:ext uri="{0D108BD9-81ED-4DB2-BD59-A6C34878D82A}">
                    <a16:rowId xmlns:a16="http://schemas.microsoft.com/office/drawing/2014/main" val="10006"/>
                  </a:ext>
                </a:extLst>
              </a:tr>
            </a:tbl>
          </a:graphicData>
        </a:graphic>
      </p:graphicFrame>
      <p:sp>
        <p:nvSpPr>
          <p:cNvPr id="217" name="Google Shape;217;p9"/>
          <p:cNvSpPr/>
          <p:nvPr/>
        </p:nvSpPr>
        <p:spPr>
          <a:xfrm>
            <a:off x="502920" y="5303520"/>
            <a:ext cx="11201400" cy="36576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6B7B80"/>
              </a:buClr>
              <a:buSzPts val="1050"/>
              <a:buFont typeface="Calibri"/>
              <a:buNone/>
            </a:pPr>
            <a:r>
              <a:rPr lang="es-AR" sz="1050" i="1" noProof="0" dirty="0">
                <a:solidFill>
                  <a:srgbClr val="6B7B80"/>
                </a:solidFill>
                <a:latin typeface="Calibri"/>
                <a:ea typeface="Calibri"/>
                <a:cs typeface="Calibri"/>
                <a:sym typeface="Calibri"/>
              </a:rPr>
              <a:t>¹ “En el último año (suma)” = “en el último mes” + “los últimos seis meses” + “el último año”: docentes que comenzaron a usar la IAGen hace un año o menos.  ·  Base: docentes que usan IAGen (76% del total).</a:t>
            </a:r>
            <a:endParaRPr lang="es-AR" sz="1050" noProof="0" dirty="0">
              <a:solidFill>
                <a:schemeClr val="dk1"/>
              </a:solidFill>
              <a:latin typeface="Calibri"/>
              <a:ea typeface="Calibri"/>
              <a:cs typeface="Calibri"/>
              <a:sym typeface="Calibri"/>
            </a:endParaRPr>
          </a:p>
        </p:txBody>
      </p:sp>
      <p:sp>
        <p:nvSpPr>
          <p:cNvPr id="218" name="Google Shape;218;p9"/>
          <p:cNvSpPr/>
          <p:nvPr/>
        </p:nvSpPr>
        <p:spPr>
          <a:xfrm>
            <a:off x="502920" y="5742432"/>
            <a:ext cx="11201400" cy="502920"/>
          </a:xfrm>
          <a:prstGeom prst="roundRect">
            <a:avLst>
              <a:gd name="adj" fmla="val 14545"/>
            </a:avLst>
          </a:prstGeom>
          <a:solidFill>
            <a:srgbClr val="EEF3F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lang="es-AR" noProof="0" dirty="0"/>
          </a:p>
        </p:txBody>
      </p:sp>
      <p:sp>
        <p:nvSpPr>
          <p:cNvPr id="219" name="Google Shape;219;p9"/>
          <p:cNvSpPr/>
          <p:nvPr/>
        </p:nvSpPr>
        <p:spPr>
          <a:xfrm>
            <a:off x="731520" y="5742432"/>
            <a:ext cx="10744200" cy="5029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0E3A44"/>
              </a:buClr>
              <a:buSzPts val="1400"/>
              <a:buFont typeface="Calibri"/>
              <a:buNone/>
            </a:pPr>
            <a:r>
              <a:rPr lang="es-AR" sz="1400" b="1" noProof="0" dirty="0">
                <a:solidFill>
                  <a:srgbClr val="0E3A44"/>
                </a:solidFill>
                <a:latin typeface="Calibri"/>
                <a:ea typeface="Calibri"/>
                <a:cs typeface="Calibri"/>
                <a:sym typeface="Calibri"/>
              </a:rPr>
              <a:t>Intensidad general de uso:   </a:t>
            </a:r>
            <a:r>
              <a:rPr lang="es-AR" sz="1600" b="1" noProof="0" dirty="0">
                <a:solidFill>
                  <a:srgbClr val="1F6E7E"/>
                </a:solidFill>
                <a:latin typeface="Calibri"/>
                <a:ea typeface="Calibri"/>
                <a:cs typeface="Calibri"/>
                <a:sym typeface="Calibri"/>
              </a:rPr>
              <a:t>86% </a:t>
            </a:r>
            <a:r>
              <a:rPr lang="es-AR" sz="1400" noProof="0" dirty="0">
                <a:solidFill>
                  <a:srgbClr val="22333B"/>
                </a:solidFill>
                <a:latin typeface="Calibri"/>
                <a:ea typeface="Calibri"/>
                <a:cs typeface="Calibri"/>
                <a:sym typeface="Calibri"/>
              </a:rPr>
              <a:t>usa hasta 3 horas semanales de IAGen para su trabajo, y de ese grupo un </a:t>
            </a:r>
            <a:r>
              <a:rPr lang="es-AR" sz="1600" b="1" noProof="0" dirty="0">
                <a:solidFill>
                  <a:srgbClr val="DE8A2C"/>
                </a:solidFill>
                <a:latin typeface="Calibri"/>
                <a:ea typeface="Calibri"/>
                <a:cs typeface="Calibri"/>
                <a:sym typeface="Calibri"/>
              </a:rPr>
              <a:t>48% </a:t>
            </a:r>
            <a:r>
              <a:rPr lang="es-AR" sz="1400" noProof="0" dirty="0">
                <a:solidFill>
                  <a:srgbClr val="22333B"/>
                </a:solidFill>
                <a:latin typeface="Calibri"/>
                <a:ea typeface="Calibri"/>
                <a:cs typeface="Calibri"/>
                <a:sym typeface="Calibri"/>
              </a:rPr>
              <a:t>la usa menos de 1 hora semanal.</a:t>
            </a:r>
            <a:endParaRPr lang="es-AR" sz="1400" noProof="0" dirty="0">
              <a:solidFill>
                <a:schemeClr val="dk1"/>
              </a:solidFill>
              <a:latin typeface="Calibri"/>
              <a:ea typeface="Calibri"/>
              <a:cs typeface="Calibri"/>
              <a:sym typeface="Calibri"/>
            </a:endParaRPr>
          </a:p>
        </p:txBody>
      </p:sp>
      <p:sp>
        <p:nvSpPr>
          <p:cNvPr id="220" name="Google Shape;220;p9"/>
          <p:cNvSpPr/>
          <p:nvPr/>
        </p:nvSpPr>
        <p:spPr>
          <a:xfrm>
            <a:off x="502920" y="6419088"/>
            <a:ext cx="8686800" cy="274320"/>
          </a:xfrm>
          <a:prstGeom prst="rect">
            <a:avLst/>
          </a:prstGeom>
          <a:noFill/>
          <a:ln>
            <a:noFill/>
          </a:ln>
        </p:spPr>
        <p:txBody>
          <a:bodyPr spcFirstLastPara="1" wrap="square" lIns="0" tIns="0" rIns="0" bIns="0" anchor="ctr" anchorCtr="0">
            <a:noAutofit/>
          </a:bodyPr>
          <a:lstStyle/>
          <a:p>
            <a:pPr marL="0" marR="0" lvl="0" indent="0" algn="l" rtl="0">
              <a:spcBef>
                <a:spcPts val="0"/>
              </a:spcBef>
              <a:spcAft>
                <a:spcPts val="0"/>
              </a:spcAft>
              <a:buClr>
                <a:srgbClr val="6B7B80"/>
              </a:buClr>
              <a:buSzPts val="900"/>
              <a:buFont typeface="Calibri"/>
              <a:buNone/>
            </a:pPr>
            <a:r>
              <a:rPr lang="es-AR" sz="900" noProof="0" dirty="0">
                <a:solidFill>
                  <a:srgbClr val="6B7B80"/>
                </a:solidFill>
                <a:latin typeface="Calibri"/>
                <a:ea typeface="Calibri"/>
                <a:cs typeface="Calibri"/>
                <a:sym typeface="Calibri"/>
              </a:rPr>
              <a:t>03 · Uso de la IAGen</a:t>
            </a:r>
            <a:endParaRPr lang="es-AR" sz="900" noProof="0" dirty="0">
              <a:solidFill>
                <a:schemeClr val="dk1"/>
              </a:solidFill>
              <a:latin typeface="Calibri"/>
              <a:ea typeface="Calibri"/>
              <a:cs typeface="Calibri"/>
              <a:sym typeface="Calibri"/>
            </a:endParaRPr>
          </a:p>
        </p:txBody>
      </p:sp>
      <p:sp>
        <p:nvSpPr>
          <p:cNvPr id="221" name="Google Shape;221;p9"/>
          <p:cNvSpPr/>
          <p:nvPr/>
        </p:nvSpPr>
        <p:spPr>
          <a:xfrm>
            <a:off x="5943600" y="6419088"/>
            <a:ext cx="502920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6B7B80"/>
              </a:buClr>
              <a:buSzPts val="850"/>
              <a:buFont typeface="Calibri"/>
              <a:buNone/>
            </a:pPr>
            <a:r>
              <a:rPr lang="es-AR" sz="850" noProof="0" dirty="0">
                <a:solidFill>
                  <a:srgbClr val="6B7B80"/>
                </a:solidFill>
                <a:latin typeface="Calibri"/>
                <a:ea typeface="Calibri"/>
                <a:cs typeface="Calibri"/>
                <a:sym typeface="Calibri"/>
              </a:rPr>
              <a:t>Encuesta Nacional · Trabajo Docente e IAGen · CTERA — IIPMV “Marina Vilte”</a:t>
            </a:r>
            <a:endParaRPr lang="es-AR" sz="850" noProof="0" dirty="0">
              <a:solidFill>
                <a:schemeClr val="dk1"/>
              </a:solidFill>
              <a:latin typeface="Calibri"/>
              <a:ea typeface="Calibri"/>
              <a:cs typeface="Calibri"/>
              <a:sym typeface="Calibri"/>
            </a:endParaRPr>
          </a:p>
        </p:txBody>
      </p:sp>
      <p:sp>
        <p:nvSpPr>
          <p:cNvPr id="222" name="Google Shape;222;p9"/>
          <p:cNvSpPr/>
          <p:nvPr/>
        </p:nvSpPr>
        <p:spPr>
          <a:xfrm>
            <a:off x="11475720" y="6419088"/>
            <a:ext cx="365760" cy="274320"/>
          </a:xfrm>
          <a:prstGeom prst="rect">
            <a:avLst/>
          </a:prstGeom>
          <a:noFill/>
          <a:ln>
            <a:noFill/>
          </a:ln>
        </p:spPr>
        <p:txBody>
          <a:bodyPr spcFirstLastPara="1" wrap="square" lIns="0" tIns="0" rIns="0" bIns="0" anchor="ctr" anchorCtr="0">
            <a:noAutofit/>
          </a:bodyPr>
          <a:lstStyle/>
          <a:p>
            <a:pPr marL="0" marR="0" lvl="0" indent="0" algn="r" rtl="0">
              <a:spcBef>
                <a:spcPts val="0"/>
              </a:spcBef>
              <a:spcAft>
                <a:spcPts val="0"/>
              </a:spcAft>
              <a:buClr>
                <a:srgbClr val="2E8B9E"/>
              </a:buClr>
              <a:buSzPts val="900"/>
              <a:buFont typeface="Calibri"/>
              <a:buNone/>
            </a:pPr>
            <a:r>
              <a:rPr lang="es-AR" sz="900" b="1" noProof="0" dirty="0">
                <a:solidFill>
                  <a:srgbClr val="2E8B9E"/>
                </a:solidFill>
                <a:latin typeface="Calibri"/>
                <a:ea typeface="Calibri"/>
                <a:cs typeface="Calibri"/>
                <a:sym typeface="Calibri"/>
              </a:rPr>
              <a:t>9</a:t>
            </a:r>
            <a:endParaRPr lang="es-AR" sz="900" noProof="0" dirty="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1294</TotalTime>
  <Words>4356</Words>
  <Application>Microsoft Office PowerPoint</Application>
  <PresentationFormat>Panorámica</PresentationFormat>
  <Paragraphs>451</Paragraphs>
  <Slides>28</Slides>
  <Notes>28</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28</vt:i4>
      </vt:variant>
    </vt:vector>
  </HeadingPairs>
  <TitlesOfParts>
    <vt:vector size="32" baseType="lpstr">
      <vt:lpstr>Arial</vt:lpstr>
      <vt:lpstr>Calibri</vt:lpstr>
      <vt:lpstr>Cambria</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PptxGenJS</dc:creator>
  <cp:lastModifiedBy>María Dolores Abal Medina</cp:lastModifiedBy>
  <cp:revision>10</cp:revision>
  <cp:lastPrinted>2026-08-04T15:11:22Z</cp:lastPrinted>
  <dcterms:created xsi:type="dcterms:W3CDTF">2026-07-30T17:21:15Z</dcterms:created>
  <dcterms:modified xsi:type="dcterms:W3CDTF">2026-08-05T17:12:50Z</dcterms:modified>
</cp:coreProperties>
</file>